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3" r:id="rId18"/>
    <p:sldId id="272" r:id="rId19"/>
    <p:sldId id="276" r:id="rId20"/>
    <p:sldId id="274" r:id="rId21"/>
    <p:sldId id="277" r:id="rId22"/>
    <p:sldId id="275" r:id="rId23"/>
    <p:sldId id="278" r:id="rId24"/>
    <p:sldId id="356" r:id="rId25"/>
    <p:sldId id="288" r:id="rId26"/>
    <p:sldId id="355" r:id="rId27"/>
    <p:sldId id="279" r:id="rId28"/>
    <p:sldId id="281" r:id="rId29"/>
    <p:sldId id="282" r:id="rId30"/>
    <p:sldId id="283" r:id="rId31"/>
    <p:sldId id="284" r:id="rId32"/>
    <p:sldId id="285" r:id="rId33"/>
    <p:sldId id="286" r:id="rId34"/>
    <p:sldId id="295" r:id="rId35"/>
    <p:sldId id="357" r:id="rId36"/>
    <p:sldId id="358" r:id="rId37"/>
    <p:sldId id="287" r:id="rId38"/>
    <p:sldId id="290" r:id="rId39"/>
    <p:sldId id="289" r:id="rId40"/>
    <p:sldId id="291" r:id="rId41"/>
    <p:sldId id="292" r:id="rId42"/>
    <p:sldId id="366" r:id="rId43"/>
    <p:sldId id="293" r:id="rId44"/>
    <p:sldId id="294" r:id="rId45"/>
    <p:sldId id="296" r:id="rId46"/>
    <p:sldId id="297" r:id="rId47"/>
    <p:sldId id="306" r:id="rId48"/>
    <p:sldId id="298" r:id="rId49"/>
    <p:sldId id="303" r:id="rId50"/>
    <p:sldId id="299" r:id="rId51"/>
    <p:sldId id="300" r:id="rId52"/>
    <p:sldId id="301" r:id="rId53"/>
    <p:sldId id="302" r:id="rId54"/>
    <p:sldId id="304" r:id="rId55"/>
    <p:sldId id="354"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2" r:id="rId70"/>
    <p:sldId id="323" r:id="rId71"/>
    <p:sldId id="324" r:id="rId72"/>
    <p:sldId id="325" r:id="rId73"/>
    <p:sldId id="338" r:id="rId74"/>
    <p:sldId id="363" r:id="rId75"/>
    <p:sldId id="364" r:id="rId76"/>
    <p:sldId id="326" r:id="rId77"/>
    <p:sldId id="327" r:id="rId78"/>
    <p:sldId id="328" r:id="rId79"/>
    <p:sldId id="329" r:id="rId80"/>
    <p:sldId id="331" r:id="rId81"/>
    <p:sldId id="333" r:id="rId82"/>
    <p:sldId id="330" r:id="rId83"/>
    <p:sldId id="367" r:id="rId84"/>
    <p:sldId id="334" r:id="rId85"/>
    <p:sldId id="335" r:id="rId86"/>
    <p:sldId id="336" r:id="rId87"/>
    <p:sldId id="339" r:id="rId88"/>
    <p:sldId id="340" r:id="rId89"/>
    <p:sldId id="341" r:id="rId90"/>
    <p:sldId id="342" r:id="rId91"/>
    <p:sldId id="343" r:id="rId92"/>
    <p:sldId id="344" r:id="rId93"/>
    <p:sldId id="345" r:id="rId94"/>
    <p:sldId id="347" r:id="rId95"/>
    <p:sldId id="349" r:id="rId96"/>
    <p:sldId id="360" r:id="rId97"/>
    <p:sldId id="348" r:id="rId98"/>
    <p:sldId id="350" r:id="rId99"/>
    <p:sldId id="361" r:id="rId100"/>
    <p:sldId id="368" r:id="rId101"/>
    <p:sldId id="373" r:id="rId102"/>
    <p:sldId id="369" r:id="rId103"/>
    <p:sldId id="370" r:id="rId104"/>
    <p:sldId id="371" r:id="rId105"/>
    <p:sldId id="351" r:id="rId106"/>
    <p:sldId id="372" r:id="rId107"/>
    <p:sldId id="365" r:id="rId1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8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C681BE-BA7A-4614-B261-05DF20586273}" type="datetimeFigureOut">
              <a:rPr lang="en-US" smtClean="0"/>
              <a:pPr/>
              <a:t>9/10/2023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E3A20F-B746-4C33-8834-F4F57C5B0A1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6E3A20F-B746-4C33-8834-F4F57C5B0A17}" type="slidenum">
              <a:rPr lang="en-US" smtClean="0"/>
              <a:pPr/>
              <a:t>80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6E3A20F-B746-4C33-8834-F4F57C5B0A17}" type="slidenum">
              <a:rPr lang="en-US" smtClean="0"/>
              <a:pPr/>
              <a:t>81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9/10/2023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9/10/2023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9/10/2023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9/10/2023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86.png"/><Relationship Id="rId4" Type="http://schemas.openxmlformats.org/officeDocument/2006/relationships/image" Target="../media/image85.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RS" dirty="0" smtClean="0"/>
              <a:t>Breast Surgery</a:t>
            </a:r>
            <a:endParaRPr lang="en-US" dirty="0"/>
          </a:p>
        </p:txBody>
      </p:sp>
      <p:sp>
        <p:nvSpPr>
          <p:cNvPr id="3" name="Subtitle 2"/>
          <p:cNvSpPr>
            <a:spLocks noGrp="1"/>
          </p:cNvSpPr>
          <p:nvPr>
            <p:ph type="subTitle" idx="1"/>
          </p:nvPr>
        </p:nvSpPr>
        <p:spPr/>
        <p:txBody>
          <a:bodyPr>
            <a:normAutofit/>
          </a:bodyPr>
          <a:lstStyle/>
          <a:p>
            <a:r>
              <a:rPr lang="sr-Latn-RS" dirty="0" smtClean="0"/>
              <a:t>Assistant professor Marko Spasić, MD PhD</a:t>
            </a:r>
            <a:endParaRPr lang="sr-Cyrl-RS" dirty="0" smtClean="0"/>
          </a:p>
          <a:p>
            <a:endParaRPr lang="sr-Cyrl-RS" dirty="0" smtClean="0"/>
          </a:p>
          <a:p>
            <a:endParaRPr lang="sr-Cyrl-R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Anatomy</a:t>
            </a:r>
            <a:endParaRPr lang="en-US" dirty="0"/>
          </a:p>
        </p:txBody>
      </p:sp>
      <p:pic>
        <p:nvPicPr>
          <p:cNvPr id="4" name="Content Placeholder 3" descr="images_skolica-dojenja_anatomija-dojke.jpg"/>
          <p:cNvPicPr>
            <a:picLocks noGrp="1" noChangeAspect="1"/>
          </p:cNvPicPr>
          <p:nvPr>
            <p:ph idx="1"/>
          </p:nvPr>
        </p:nvPicPr>
        <p:blipFill>
          <a:blip r:embed="rId2" cstate="print"/>
          <a:stretch>
            <a:fillRect/>
          </a:stretch>
        </p:blipFill>
        <p:spPr>
          <a:xfrm>
            <a:off x="1940011" y="1219200"/>
            <a:ext cx="4349578" cy="5029200"/>
          </a:xfr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pPr algn="ctr"/>
            <a:r>
              <a:rPr lang="sr-Latn-RS" dirty="0" smtClean="0">
                <a:solidFill>
                  <a:schemeClr val="tx1"/>
                </a:solidFill>
              </a:rPr>
              <a:t>Axilla</a:t>
            </a:r>
            <a:endParaRPr lang="en-US" dirty="0">
              <a:solidFill>
                <a:schemeClr val="tx1"/>
              </a:solidFill>
            </a:endParaRPr>
          </a:p>
        </p:txBody>
      </p:sp>
      <p:sp>
        <p:nvSpPr>
          <p:cNvPr id="3" name="Content Placeholder 2"/>
          <p:cNvSpPr>
            <a:spLocks noGrp="1"/>
          </p:cNvSpPr>
          <p:nvPr>
            <p:ph idx="1"/>
          </p:nvPr>
        </p:nvSpPr>
        <p:spPr>
          <a:xfrm>
            <a:off x="457200" y="1905000"/>
            <a:ext cx="8229600" cy="4648200"/>
          </a:xfrm>
        </p:spPr>
        <p:txBody>
          <a:bodyPr>
            <a:normAutofit/>
          </a:bodyPr>
          <a:lstStyle/>
          <a:p>
            <a:r>
              <a:rPr lang="en-US" dirty="0"/>
              <a:t>Breast cancer can initially spread to the lymph nodes of the </a:t>
            </a:r>
            <a:r>
              <a:rPr lang="en-US" dirty="0" smtClean="0"/>
              <a:t>a</a:t>
            </a:r>
            <a:r>
              <a:rPr lang="sr-Latn-RS" dirty="0" smtClean="0"/>
              <a:t>xilla</a:t>
            </a:r>
          </a:p>
          <a:p>
            <a:r>
              <a:rPr lang="en-US" dirty="0" smtClean="0"/>
              <a:t>Until </a:t>
            </a:r>
            <a:r>
              <a:rPr lang="en-US" dirty="0"/>
              <a:t>the beginning of the 1990s, every breast cancer surgery involved the complete removal of the </a:t>
            </a:r>
            <a:r>
              <a:rPr lang="sr-Latn-RS" dirty="0" smtClean="0"/>
              <a:t>axillar</a:t>
            </a:r>
            <a:r>
              <a:rPr lang="en-US" dirty="0" smtClean="0"/>
              <a:t> </a:t>
            </a:r>
            <a:r>
              <a:rPr lang="en-US" dirty="0"/>
              <a:t>lymph nodes, regardless of whether they were affected by malignant cells or not, in a procedure called axillary lymph node </a:t>
            </a:r>
            <a:r>
              <a:rPr lang="en-US" dirty="0" smtClean="0"/>
              <a:t>dissection</a:t>
            </a:r>
            <a:r>
              <a:rPr lang="sr-Latn-RS" dirty="0"/>
              <a:t> </a:t>
            </a:r>
            <a:r>
              <a:rPr lang="sr-Latn-RS" dirty="0" smtClean="0"/>
              <a:t>(ALND)</a:t>
            </a:r>
          </a:p>
          <a:p>
            <a:r>
              <a:rPr lang="en-US" dirty="0" smtClean="0"/>
              <a:t>This </a:t>
            </a:r>
            <a:r>
              <a:rPr lang="en-US" dirty="0"/>
              <a:t>resulted in swelling of the entire arm on the side of the surgery, which presented a lasting problem for patients.</a:t>
            </a:r>
            <a:endParaRPr lang="en-US" dirty="0" smtClean="0"/>
          </a:p>
        </p:txBody>
      </p:sp>
    </p:spTree>
  </p:cSld>
  <p:clrMapOvr>
    <a:masterClrMapping/>
  </p:clrMapOvr>
  <p:transition advTm="41679"/>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7"/>
          <p:cNvPicPr>
            <a:picLocks noGrp="1" noChangeAspect="1" noChangeArrowheads="1"/>
          </p:cNvPicPr>
          <p:nvPr>
            <p:ph idx="1"/>
          </p:nvPr>
        </p:nvPicPr>
        <p:blipFill>
          <a:blip r:embed="rId2" cstate="print"/>
          <a:srcRect/>
          <a:stretch>
            <a:fillRect/>
          </a:stretch>
        </p:blipFill>
        <p:spPr bwMode="auto">
          <a:xfrm rot="16200000">
            <a:off x="1143000" y="857937"/>
            <a:ext cx="6858000" cy="51421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580c0194f917e01832329b59899db5c5.jpg"/>
          <p:cNvPicPr>
            <a:picLocks noGrp="1" noChangeAspect="1"/>
          </p:cNvPicPr>
          <p:nvPr>
            <p:ph idx="1"/>
          </p:nvPr>
        </p:nvPicPr>
        <p:blipFill>
          <a:blip r:embed="rId2" cstate="print"/>
          <a:srcRect l="17333" r="17333"/>
          <a:stretch>
            <a:fillRect/>
          </a:stretch>
        </p:blipFill>
        <p:spPr>
          <a:xfrm>
            <a:off x="838200" y="3676261"/>
            <a:ext cx="3276600" cy="3181739"/>
          </a:xfrm>
        </p:spPr>
      </p:pic>
      <p:pic>
        <p:nvPicPr>
          <p:cNvPr id="5" name="Picture 4" descr="1443012298170_812.jpg"/>
          <p:cNvPicPr>
            <a:picLocks noChangeAspect="1"/>
          </p:cNvPicPr>
          <p:nvPr/>
        </p:nvPicPr>
        <p:blipFill>
          <a:blip r:embed="rId3" cstate="print"/>
          <a:stretch>
            <a:fillRect/>
          </a:stretch>
        </p:blipFill>
        <p:spPr>
          <a:xfrm>
            <a:off x="4876800" y="609600"/>
            <a:ext cx="3810000" cy="5076825"/>
          </a:xfrm>
          <a:prstGeom prst="rect">
            <a:avLst/>
          </a:prstGeom>
        </p:spPr>
      </p:pic>
      <p:pic>
        <p:nvPicPr>
          <p:cNvPr id="6" name="Picture 5" descr="image1.jpeg"/>
          <p:cNvPicPr>
            <a:picLocks noChangeAspect="1"/>
          </p:cNvPicPr>
          <p:nvPr/>
        </p:nvPicPr>
        <p:blipFill>
          <a:blip r:embed="rId4" cstate="print"/>
          <a:srcRect l="20690" t="10471"/>
          <a:stretch>
            <a:fillRect/>
          </a:stretch>
        </p:blipFill>
        <p:spPr>
          <a:xfrm>
            <a:off x="609600" y="0"/>
            <a:ext cx="3657600" cy="3399122"/>
          </a:xfrm>
          <a:prstGeom prst="rect">
            <a:avLst/>
          </a:prstGeom>
        </p:spPr>
      </p:pic>
    </p:spTree>
  </p:cSld>
  <p:clrMapOvr>
    <a:masterClrMapping/>
  </p:clrMapOvr>
  <p:transition advTm="22019"/>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algn="ctr"/>
            <a:r>
              <a:rPr lang="sr-Latn-RS" dirty="0" smtClean="0">
                <a:solidFill>
                  <a:schemeClr val="tx1"/>
                </a:solidFill>
              </a:rPr>
              <a:t>Axillary staging today</a:t>
            </a:r>
            <a:r>
              <a:rPr lang="sr-Cyrl-RS" dirty="0" smtClean="0">
                <a:solidFill>
                  <a:schemeClr val="tx1"/>
                </a:solidFill>
              </a:rPr>
              <a:t>?</a:t>
            </a:r>
            <a:endParaRPr lang="en-US" dirty="0">
              <a:solidFill>
                <a:schemeClr val="tx1"/>
              </a:solidFill>
            </a:endParaRPr>
          </a:p>
        </p:txBody>
      </p:sp>
      <p:sp>
        <p:nvSpPr>
          <p:cNvPr id="3" name="Content Placeholder 2"/>
          <p:cNvSpPr>
            <a:spLocks noGrp="1"/>
          </p:cNvSpPr>
          <p:nvPr>
            <p:ph idx="1"/>
          </p:nvPr>
        </p:nvSpPr>
        <p:spPr>
          <a:xfrm>
            <a:off x="228600" y="1447800"/>
            <a:ext cx="8686800" cy="5181600"/>
          </a:xfrm>
        </p:spPr>
        <p:txBody>
          <a:bodyPr>
            <a:normAutofit/>
          </a:bodyPr>
          <a:lstStyle/>
          <a:p>
            <a:r>
              <a:rPr lang="en-US" dirty="0"/>
              <a:t>Today, the standard method for detecting lymph node involvement is called sentinel lymph node </a:t>
            </a:r>
            <a:r>
              <a:rPr lang="en-US" dirty="0" smtClean="0"/>
              <a:t>biopsy</a:t>
            </a:r>
            <a:r>
              <a:rPr lang="sr-Latn-RS" dirty="0"/>
              <a:t> </a:t>
            </a:r>
            <a:r>
              <a:rPr lang="sr-Latn-RS" dirty="0" smtClean="0"/>
              <a:t>(SLNB)</a:t>
            </a:r>
          </a:p>
          <a:p>
            <a:r>
              <a:rPr lang="en-US" dirty="0" smtClean="0"/>
              <a:t>This </a:t>
            </a:r>
            <a:r>
              <a:rPr lang="en-US" dirty="0"/>
              <a:t>involves identifying the sentinel lymph node in the </a:t>
            </a:r>
            <a:r>
              <a:rPr lang="sr-Latn-RS" dirty="0" smtClean="0"/>
              <a:t>axilla</a:t>
            </a:r>
            <a:r>
              <a:rPr lang="en-US" dirty="0" smtClean="0"/>
              <a:t>, </a:t>
            </a:r>
            <a:r>
              <a:rPr lang="en-US" dirty="0"/>
              <a:t>which is the first node that malignant cells from the primary breast tumor are likely to reach. </a:t>
            </a:r>
            <a:endParaRPr lang="sr-Latn-RS" dirty="0" smtClean="0"/>
          </a:p>
          <a:p>
            <a:r>
              <a:rPr lang="en-US" dirty="0" smtClean="0"/>
              <a:t>This </a:t>
            </a:r>
            <a:r>
              <a:rPr lang="en-US" dirty="0"/>
              <a:t>procedure can be performed if enlarged lymph nodes are not palpable before surgery and cannot be visualized using ultrasound.</a:t>
            </a:r>
          </a:p>
          <a:p>
            <a:r>
              <a:rPr lang="en-US" dirty="0"/>
              <a:t>If the sentinel lymph node is found to be free of malignant cells, there is a 95% chance that other nodes are also not affected. In such cases, further armpit dissection is not necessary.</a:t>
            </a:r>
          </a:p>
          <a:p>
            <a:endParaRPr lang="en-US" dirty="0"/>
          </a:p>
        </p:txBody>
      </p:sp>
    </p:spTree>
  </p:cSld>
  <p:clrMapOvr>
    <a:masterClrMapping/>
  </p:clrMapOvr>
  <p:transition advTm="47759"/>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704088"/>
          </a:xfrm>
        </p:spPr>
        <p:txBody>
          <a:bodyPr>
            <a:normAutofit fontScale="90000"/>
          </a:bodyPr>
          <a:lstStyle/>
          <a:p>
            <a:pPr algn="ctr"/>
            <a:r>
              <a:rPr lang="sr-Latn-RS" dirty="0" smtClean="0">
                <a:solidFill>
                  <a:schemeClr val="tx1"/>
                </a:solidFill>
              </a:rPr>
              <a:t>SLNB</a:t>
            </a:r>
            <a:endParaRPr lang="en-US" dirty="0">
              <a:solidFill>
                <a:schemeClr val="tx1"/>
              </a:solidFill>
            </a:endParaRPr>
          </a:p>
        </p:txBody>
      </p:sp>
      <p:pic>
        <p:nvPicPr>
          <p:cNvPr id="6" name="Content Placeholder 5" descr="Photo Marko Spasić_0001.jpg"/>
          <p:cNvPicPr>
            <a:picLocks noGrp="1" noChangeAspect="1"/>
          </p:cNvPicPr>
          <p:nvPr>
            <p:ph idx="1"/>
          </p:nvPr>
        </p:nvPicPr>
        <p:blipFill>
          <a:blip r:embed="rId4" cstate="print"/>
          <a:srcRect l="6233" t="21881" r="56372" b="24304"/>
          <a:stretch>
            <a:fillRect/>
          </a:stretch>
        </p:blipFill>
        <p:spPr>
          <a:xfrm>
            <a:off x="2209800" y="1524000"/>
            <a:ext cx="4495800" cy="4645660"/>
          </a:xfrm>
        </p:spPr>
      </p:pic>
      <p:pic>
        <p:nvPicPr>
          <p:cNvPr id="4" name="~PP354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696325" y="6410325"/>
            <a:ext cx="304800" cy="304800"/>
          </a:xfrm>
          <a:prstGeom prst="rect">
            <a:avLst/>
          </a:prstGeom>
        </p:spPr>
      </p:pic>
    </p:spTree>
  </p:cSld>
  <p:clrMapOvr>
    <a:masterClrMapping/>
  </p:clrMapOvr>
  <p:transition advTm="4618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r>
              <a:rPr lang="en-US" dirty="0"/>
              <a:t>Men are 100 times less likely to develop breast cancer compared to women. </a:t>
            </a:r>
            <a:endParaRPr lang="sr-Latn-RS" dirty="0" smtClean="0"/>
          </a:p>
          <a:p>
            <a:r>
              <a:rPr lang="en-US" dirty="0" smtClean="0"/>
              <a:t>Only </a:t>
            </a:r>
            <a:r>
              <a:rPr lang="en-US" dirty="0"/>
              <a:t>0.7% of all cancers in men are breast cancer. </a:t>
            </a:r>
            <a:endParaRPr lang="sr-Latn-RS" dirty="0" smtClean="0"/>
          </a:p>
          <a:p>
            <a:r>
              <a:rPr lang="en-US" dirty="0" smtClean="0"/>
              <a:t>It </a:t>
            </a:r>
            <a:r>
              <a:rPr lang="en-US" dirty="0"/>
              <a:t>rarely occurs before the age of 40 and typically appears 5-10 years later than in women. </a:t>
            </a:r>
            <a:endParaRPr lang="sr-Latn-RS" dirty="0" smtClean="0"/>
          </a:p>
          <a:p>
            <a:r>
              <a:rPr lang="en-US" dirty="0" smtClean="0"/>
              <a:t>The </a:t>
            </a:r>
            <a:r>
              <a:rPr lang="en-US" dirty="0"/>
              <a:t>exact cause of male breast cancer is </a:t>
            </a:r>
            <a:r>
              <a:rPr lang="en-US" dirty="0" smtClean="0"/>
              <a:t>unknown.</a:t>
            </a:r>
            <a:endParaRPr lang="sr-Latn-RS" dirty="0" smtClean="0"/>
          </a:p>
          <a:p>
            <a:r>
              <a:rPr lang="en-US" dirty="0" smtClean="0"/>
              <a:t>Gynecomastia </a:t>
            </a:r>
            <a:r>
              <a:rPr lang="en-US" dirty="0"/>
              <a:t>does not carry an increased risk for the development of breast cancer. </a:t>
            </a:r>
            <a:endParaRPr lang="sr-Latn-RS" dirty="0" smtClean="0"/>
          </a:p>
          <a:p>
            <a:r>
              <a:rPr lang="en-US" dirty="0" smtClean="0"/>
              <a:t>Mastectomy </a:t>
            </a:r>
            <a:r>
              <a:rPr lang="en-US" dirty="0"/>
              <a:t>is the preferred treatment for operable cases of male breast cancer.</a:t>
            </a:r>
            <a:endParaRPr lang="sr-Cyrl-RS"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lstStyle/>
          <a:p>
            <a:pPr algn="ctr"/>
            <a:r>
              <a:rPr lang="sr-Latn-RS" dirty="0" smtClean="0">
                <a:solidFill>
                  <a:schemeClr val="tx1"/>
                </a:solidFill>
              </a:rPr>
              <a:t>Metastatic Breast Cancer</a:t>
            </a:r>
            <a:endParaRPr lang="en-US" dirty="0">
              <a:solidFill>
                <a:schemeClr val="tx1"/>
              </a:solidFill>
            </a:endParaRPr>
          </a:p>
        </p:txBody>
      </p:sp>
      <p:sp>
        <p:nvSpPr>
          <p:cNvPr id="3" name="Content Placeholder 2"/>
          <p:cNvSpPr>
            <a:spLocks noGrp="1"/>
          </p:cNvSpPr>
          <p:nvPr>
            <p:ph idx="1"/>
          </p:nvPr>
        </p:nvSpPr>
        <p:spPr>
          <a:xfrm>
            <a:off x="457200" y="1447800"/>
            <a:ext cx="8229600" cy="5257800"/>
          </a:xfrm>
        </p:spPr>
        <p:txBody>
          <a:bodyPr>
            <a:normAutofit lnSpcReduction="10000"/>
          </a:bodyPr>
          <a:lstStyle/>
          <a:p>
            <a:r>
              <a:rPr lang="en-US" dirty="0"/>
              <a:t>In 1 out of 3 patients with early breast cancer, metastatic breast cancer (MBC) will </a:t>
            </a:r>
            <a:r>
              <a:rPr lang="en-US" dirty="0" smtClean="0"/>
              <a:t>develop.</a:t>
            </a:r>
            <a:endParaRPr lang="sr-Latn-RS" dirty="0" smtClean="0"/>
          </a:p>
          <a:p>
            <a:r>
              <a:rPr lang="en-US" dirty="0" smtClean="0"/>
              <a:t>Metastasis </a:t>
            </a:r>
            <a:r>
              <a:rPr lang="en-US" dirty="0"/>
              <a:t>reduces the expected lifespan. </a:t>
            </a:r>
            <a:endParaRPr lang="sr-Latn-RS" dirty="0" smtClean="0"/>
          </a:p>
          <a:p>
            <a:r>
              <a:rPr lang="en-US" dirty="0" smtClean="0"/>
              <a:t>Every </a:t>
            </a:r>
            <a:r>
              <a:rPr lang="en-US" dirty="0"/>
              <a:t>patient with MBC will require lifelong therapy and will need to change treatments multiple </a:t>
            </a:r>
            <a:r>
              <a:rPr lang="en-US" dirty="0" smtClean="0"/>
              <a:t>times.</a:t>
            </a:r>
            <a:endParaRPr lang="sr-Latn-RS" dirty="0" smtClean="0"/>
          </a:p>
          <a:p>
            <a:r>
              <a:rPr lang="en-US" dirty="0" smtClean="0"/>
              <a:t>Only </a:t>
            </a:r>
            <a:r>
              <a:rPr lang="en-US" dirty="0"/>
              <a:t>27% of patients with MBC survive after 5 years from </a:t>
            </a:r>
            <a:r>
              <a:rPr lang="en-US" dirty="0" smtClean="0"/>
              <a:t>diagnosis</a:t>
            </a:r>
            <a:r>
              <a:rPr lang="sr-Latn-RS" dirty="0" smtClean="0"/>
              <a:t> of BC</a:t>
            </a:r>
            <a:r>
              <a:rPr lang="en-US" dirty="0" smtClean="0"/>
              <a:t>. </a:t>
            </a:r>
            <a:endParaRPr lang="sr-Latn-RS" dirty="0" smtClean="0"/>
          </a:p>
          <a:p>
            <a:r>
              <a:rPr lang="en-US" dirty="0" smtClean="0"/>
              <a:t>Metastases </a:t>
            </a:r>
            <a:r>
              <a:rPr lang="en-US" dirty="0"/>
              <a:t>are the cause of death in 90% of MBC cases. </a:t>
            </a:r>
            <a:endParaRPr lang="sr-Latn-RS" dirty="0" smtClean="0"/>
          </a:p>
          <a:p>
            <a:r>
              <a:rPr lang="en-US" dirty="0" smtClean="0"/>
              <a:t>Approximately </a:t>
            </a:r>
            <a:r>
              <a:rPr lang="en-US" dirty="0"/>
              <a:t>2/3 of MBC patients in Serbia still lack access to innovative therapies. </a:t>
            </a:r>
            <a:endParaRPr lang="sr-Latn-RS" dirty="0" smtClean="0"/>
          </a:p>
          <a:p>
            <a:r>
              <a:rPr lang="en-US" dirty="0" smtClean="0"/>
              <a:t>The </a:t>
            </a:r>
            <a:r>
              <a:rPr lang="en-US" dirty="0"/>
              <a:t>goal of treatment is to extend both the length and quality of life.</a:t>
            </a:r>
          </a:p>
        </p:txBody>
      </p:sp>
    </p:spTree>
  </p:cSld>
  <p:clrMapOvr>
    <a:masterClrMapping/>
  </p:clrMapOvr>
  <p:transition advTm="60329"/>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Content Placeholder 4"/>
          <p:cNvSpPr>
            <a:spLocks noGrp="1"/>
          </p:cNvSpPr>
          <p:nvPr>
            <p:ph idx="1"/>
          </p:nvPr>
        </p:nvSpPr>
        <p:spPr/>
        <p:txBody>
          <a:bodyPr/>
          <a:lstStyle/>
          <a:p>
            <a:pPr>
              <a:buNone/>
            </a:pPr>
            <a:endParaRPr lang="sr-Cyrl-RS" dirty="0" smtClean="0"/>
          </a:p>
          <a:p>
            <a:pPr algn="ctr">
              <a:buNone/>
            </a:pPr>
            <a:r>
              <a:rPr lang="en-US" sz="5400" b="1" smtClean="0"/>
              <a:t>Thank </a:t>
            </a:r>
            <a:r>
              <a:rPr lang="en-US" sz="5400" b="1" dirty="0"/>
              <a:t>you for your attention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External Appearance of the Breast</a:t>
            </a:r>
          </a:p>
        </p:txBody>
      </p:sp>
      <p:sp>
        <p:nvSpPr>
          <p:cNvPr id="5" name="Content Placeholder 4"/>
          <p:cNvSpPr>
            <a:spLocks noGrp="1"/>
          </p:cNvSpPr>
          <p:nvPr>
            <p:ph idx="1"/>
          </p:nvPr>
        </p:nvSpPr>
        <p:spPr>
          <a:xfrm>
            <a:off x="457200" y="1600200"/>
            <a:ext cx="8229600" cy="4389120"/>
          </a:xfrm>
        </p:spPr>
        <p:txBody>
          <a:bodyPr/>
          <a:lstStyle/>
          <a:p>
            <a:pPr algn="ctr">
              <a:buNone/>
            </a:pPr>
            <a:r>
              <a:rPr lang="en-US" b="1" dirty="0"/>
              <a:t>There are 4 morphological types of </a:t>
            </a:r>
            <a:r>
              <a:rPr lang="en-US" b="1" dirty="0" smtClean="0"/>
              <a:t>breasts:</a:t>
            </a:r>
            <a:endParaRPr lang="sr-Latn-RS" b="1" dirty="0" smtClean="0"/>
          </a:p>
          <a:p>
            <a:pPr>
              <a:buNone/>
            </a:pPr>
            <a:r>
              <a:rPr lang="sr-Latn-RS" dirty="0" smtClean="0"/>
              <a:t>1. </a:t>
            </a:r>
            <a:r>
              <a:rPr lang="en-US" dirty="0" smtClean="0"/>
              <a:t>European </a:t>
            </a:r>
            <a:r>
              <a:rPr lang="en-US" dirty="0"/>
              <a:t>type - semi-lobular shape with a base equal to the height </a:t>
            </a:r>
            <a:r>
              <a:rPr lang="en-US" dirty="0" smtClean="0"/>
              <a:t>diameter</a:t>
            </a:r>
            <a:endParaRPr lang="en-US" dirty="0"/>
          </a:p>
        </p:txBody>
      </p:sp>
      <p:pic>
        <p:nvPicPr>
          <p:cNvPr id="6" name="Picture 5" descr="20181024_145159.jpg"/>
          <p:cNvPicPr>
            <a:picLocks noChangeAspect="1"/>
          </p:cNvPicPr>
          <p:nvPr/>
        </p:nvPicPr>
        <p:blipFill>
          <a:blip r:embed="rId2" cstate="print"/>
          <a:stretch>
            <a:fillRect/>
          </a:stretch>
        </p:blipFill>
        <p:spPr>
          <a:xfrm>
            <a:off x="1524000" y="3200400"/>
            <a:ext cx="6019800" cy="32686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fontScale="90000"/>
          </a:bodyPr>
          <a:lstStyle/>
          <a:p>
            <a:pPr algn="ctr"/>
            <a:r>
              <a:rPr lang="en-US" dirty="0"/>
              <a:t>Anatomy - External Appearance of the Breast</a:t>
            </a:r>
          </a:p>
        </p:txBody>
      </p:sp>
      <p:sp>
        <p:nvSpPr>
          <p:cNvPr id="5" name="Content Placeholder 4"/>
          <p:cNvSpPr>
            <a:spLocks noGrp="1"/>
          </p:cNvSpPr>
          <p:nvPr>
            <p:ph idx="1"/>
          </p:nvPr>
        </p:nvSpPr>
        <p:spPr>
          <a:xfrm>
            <a:off x="457200" y="1600200"/>
            <a:ext cx="8229600" cy="4389120"/>
          </a:xfrm>
        </p:spPr>
        <p:txBody>
          <a:bodyPr/>
          <a:lstStyle/>
          <a:p>
            <a:r>
              <a:rPr lang="sr-Cyrl-RS" dirty="0" smtClean="0"/>
              <a:t>2. </a:t>
            </a:r>
            <a:r>
              <a:rPr lang="en-US" dirty="0"/>
              <a:t>Negroid or pear-shaped type - where the height of the breast is greater than the diameter of the base.</a:t>
            </a:r>
          </a:p>
        </p:txBody>
      </p:sp>
      <p:pic>
        <p:nvPicPr>
          <p:cNvPr id="4" name="Picture 3" descr="20181024_145219.jpg"/>
          <p:cNvPicPr>
            <a:picLocks noChangeAspect="1"/>
          </p:cNvPicPr>
          <p:nvPr/>
        </p:nvPicPr>
        <p:blipFill>
          <a:blip r:embed="rId2" cstate="print"/>
          <a:stretch>
            <a:fillRect/>
          </a:stretch>
        </p:blipFill>
        <p:spPr>
          <a:xfrm>
            <a:off x="1371600" y="2667000"/>
            <a:ext cx="6705600" cy="356453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External Appearance of the Breast</a:t>
            </a:r>
          </a:p>
        </p:txBody>
      </p:sp>
      <p:sp>
        <p:nvSpPr>
          <p:cNvPr id="5" name="Content Placeholder 4"/>
          <p:cNvSpPr>
            <a:spLocks noGrp="1"/>
          </p:cNvSpPr>
          <p:nvPr>
            <p:ph idx="1"/>
          </p:nvPr>
        </p:nvSpPr>
        <p:spPr>
          <a:xfrm>
            <a:off x="457200" y="1600200"/>
            <a:ext cx="8229600" cy="4389120"/>
          </a:xfrm>
        </p:spPr>
        <p:txBody>
          <a:bodyPr/>
          <a:lstStyle/>
          <a:p>
            <a:r>
              <a:rPr lang="sr-Cyrl-RS" dirty="0" smtClean="0"/>
              <a:t>3. </a:t>
            </a:r>
            <a:r>
              <a:rPr lang="en-US" dirty="0"/>
              <a:t>Flattened type - with a wide base and a small height diameter</a:t>
            </a:r>
          </a:p>
        </p:txBody>
      </p:sp>
      <p:pic>
        <p:nvPicPr>
          <p:cNvPr id="4" name="Picture 3" descr="20181024_145245.jpg"/>
          <p:cNvPicPr>
            <a:picLocks noChangeAspect="1"/>
          </p:cNvPicPr>
          <p:nvPr/>
        </p:nvPicPr>
        <p:blipFill>
          <a:blip r:embed="rId2" cstate="print"/>
          <a:stretch>
            <a:fillRect/>
          </a:stretch>
        </p:blipFill>
        <p:spPr>
          <a:xfrm>
            <a:off x="1371600" y="2743200"/>
            <a:ext cx="6629400" cy="370579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External Appearance of the Breast</a:t>
            </a:r>
          </a:p>
        </p:txBody>
      </p:sp>
      <p:sp>
        <p:nvSpPr>
          <p:cNvPr id="5" name="Content Placeholder 4"/>
          <p:cNvSpPr>
            <a:spLocks noGrp="1"/>
          </p:cNvSpPr>
          <p:nvPr>
            <p:ph idx="1"/>
          </p:nvPr>
        </p:nvSpPr>
        <p:spPr>
          <a:xfrm>
            <a:off x="457200" y="1600200"/>
            <a:ext cx="8229600" cy="4389120"/>
          </a:xfrm>
        </p:spPr>
        <p:txBody>
          <a:bodyPr/>
          <a:lstStyle/>
          <a:p>
            <a:r>
              <a:rPr lang="sr-Cyrl-RS" dirty="0" smtClean="0"/>
              <a:t>4. </a:t>
            </a:r>
            <a:r>
              <a:rPr lang="en-US" dirty="0"/>
              <a:t>Romani type - similar to the pear-shaped type, except the nipple is distinctly directed </a:t>
            </a:r>
            <a:r>
              <a:rPr lang="en-US" dirty="0" smtClean="0"/>
              <a:t>downward</a:t>
            </a:r>
            <a:endParaRPr lang="en-US" dirty="0"/>
          </a:p>
        </p:txBody>
      </p:sp>
      <p:pic>
        <p:nvPicPr>
          <p:cNvPr id="4" name="Picture 3" descr="20181024_145031.jpg"/>
          <p:cNvPicPr>
            <a:picLocks noChangeAspect="1"/>
          </p:cNvPicPr>
          <p:nvPr/>
        </p:nvPicPr>
        <p:blipFill>
          <a:blip r:embed="rId2" cstate="print"/>
          <a:stretch>
            <a:fillRect/>
          </a:stretch>
        </p:blipFill>
        <p:spPr>
          <a:xfrm>
            <a:off x="1219200" y="2743200"/>
            <a:ext cx="6705600" cy="3560149"/>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External Appearance of the Breast</a:t>
            </a:r>
          </a:p>
        </p:txBody>
      </p:sp>
      <p:sp>
        <p:nvSpPr>
          <p:cNvPr id="5" name="Content Placeholder 4"/>
          <p:cNvSpPr>
            <a:spLocks noGrp="1"/>
          </p:cNvSpPr>
          <p:nvPr>
            <p:ph idx="1"/>
          </p:nvPr>
        </p:nvSpPr>
        <p:spPr>
          <a:xfrm>
            <a:off x="457200" y="1600200"/>
            <a:ext cx="8229600" cy="4389120"/>
          </a:xfrm>
        </p:spPr>
        <p:txBody>
          <a:bodyPr/>
          <a:lstStyle/>
          <a:p>
            <a:pPr algn="ctr">
              <a:buNone/>
            </a:pPr>
            <a:r>
              <a:rPr lang="en-US" dirty="0"/>
              <a:t>The most common breast appearance in a young woman</a:t>
            </a:r>
          </a:p>
        </p:txBody>
      </p:sp>
      <p:pic>
        <p:nvPicPr>
          <p:cNvPr id="6" name="Picture 5" descr="20181024_145105.jpg"/>
          <p:cNvPicPr>
            <a:picLocks noChangeAspect="1"/>
          </p:cNvPicPr>
          <p:nvPr/>
        </p:nvPicPr>
        <p:blipFill>
          <a:blip r:embed="rId2" cstate="print"/>
          <a:stretch>
            <a:fillRect/>
          </a:stretch>
        </p:blipFill>
        <p:spPr>
          <a:xfrm>
            <a:off x="1219200" y="2438400"/>
            <a:ext cx="6934200" cy="3864499"/>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Division of the Breast by Regions</a:t>
            </a:r>
          </a:p>
        </p:txBody>
      </p:sp>
      <p:sp>
        <p:nvSpPr>
          <p:cNvPr id="5" name="Content Placeholder 4"/>
          <p:cNvSpPr>
            <a:spLocks noGrp="1"/>
          </p:cNvSpPr>
          <p:nvPr>
            <p:ph idx="1"/>
          </p:nvPr>
        </p:nvSpPr>
        <p:spPr>
          <a:xfrm>
            <a:off x="457200" y="1600200"/>
            <a:ext cx="8229600" cy="5029200"/>
          </a:xfrm>
        </p:spPr>
        <p:txBody>
          <a:bodyPr>
            <a:normAutofit/>
          </a:bodyPr>
          <a:lstStyle/>
          <a:p>
            <a:pPr marL="514350" indent="-514350">
              <a:buAutoNum type="arabicPeriod"/>
            </a:pPr>
            <a:r>
              <a:rPr lang="en-US" sz="3200" dirty="0"/>
              <a:t>Nipple</a:t>
            </a:r>
          </a:p>
          <a:p>
            <a:pPr marL="514350" indent="-514350">
              <a:buAutoNum type="arabicPeriod"/>
            </a:pPr>
            <a:r>
              <a:rPr lang="en-US" sz="3200" dirty="0"/>
              <a:t>Areola</a:t>
            </a:r>
          </a:p>
          <a:p>
            <a:pPr marL="514350" indent="-514350">
              <a:buAutoNum type="arabicPeriod"/>
            </a:pPr>
            <a:r>
              <a:rPr lang="en-US" sz="3200" dirty="0"/>
              <a:t>Upper Inner</a:t>
            </a:r>
          </a:p>
          <a:p>
            <a:pPr marL="514350" indent="-514350">
              <a:buAutoNum type="arabicPeriod"/>
            </a:pPr>
            <a:r>
              <a:rPr lang="en-US" sz="3200" dirty="0"/>
              <a:t>Lower Inner</a:t>
            </a:r>
          </a:p>
          <a:p>
            <a:pPr marL="514350" indent="-514350">
              <a:buAutoNum type="arabicPeriod"/>
            </a:pPr>
            <a:r>
              <a:rPr lang="en-US" sz="3200" dirty="0"/>
              <a:t>Upper Outer</a:t>
            </a:r>
          </a:p>
          <a:p>
            <a:pPr marL="514350" indent="-514350">
              <a:buAutoNum type="arabicPeriod"/>
            </a:pPr>
            <a:r>
              <a:rPr lang="en-US" sz="3200" dirty="0"/>
              <a:t>Lower Outer</a:t>
            </a:r>
          </a:p>
          <a:p>
            <a:pPr marL="514350" indent="-514350">
              <a:buAutoNum type="arabicPeriod"/>
            </a:pPr>
            <a:r>
              <a:rPr lang="en-US" sz="3200" dirty="0"/>
              <a:t>Axillary </a:t>
            </a:r>
            <a:r>
              <a:rPr lang="sr-Latn-RS" sz="3200" dirty="0" smtClean="0"/>
              <a:t>Tail</a:t>
            </a:r>
            <a:endParaRPr lang="en-US" sz="3200" dirty="0"/>
          </a:p>
        </p:txBody>
      </p:sp>
      <p:pic>
        <p:nvPicPr>
          <p:cNvPr id="6" name="Picture 5" descr="20181024_145411.jpg"/>
          <p:cNvPicPr>
            <a:picLocks noChangeAspect="1"/>
          </p:cNvPicPr>
          <p:nvPr/>
        </p:nvPicPr>
        <p:blipFill>
          <a:blip r:embed="rId2" cstate="print"/>
          <a:stretch>
            <a:fillRect/>
          </a:stretch>
        </p:blipFill>
        <p:spPr>
          <a:xfrm>
            <a:off x="4495800" y="1568454"/>
            <a:ext cx="4300806" cy="513714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ctr"/>
            <a:r>
              <a:rPr lang="en-US" dirty="0"/>
              <a:t>Anatomy - Blood Vessels of the Breast</a:t>
            </a:r>
          </a:p>
        </p:txBody>
      </p:sp>
      <p:sp>
        <p:nvSpPr>
          <p:cNvPr id="5" name="Content Placeholder 4"/>
          <p:cNvSpPr>
            <a:spLocks noGrp="1"/>
          </p:cNvSpPr>
          <p:nvPr>
            <p:ph idx="1"/>
          </p:nvPr>
        </p:nvSpPr>
        <p:spPr>
          <a:xfrm>
            <a:off x="457200" y="1600200"/>
            <a:ext cx="8229600" cy="4389120"/>
          </a:xfrm>
        </p:spPr>
        <p:txBody>
          <a:bodyPr>
            <a:normAutofit lnSpcReduction="10000"/>
          </a:bodyPr>
          <a:lstStyle/>
          <a:p>
            <a:pPr algn="ctr">
              <a:buNone/>
            </a:pPr>
            <a:r>
              <a:rPr lang="en-US" dirty="0"/>
              <a:t>There are three vascular zones in the breast:</a:t>
            </a:r>
          </a:p>
          <a:p>
            <a:pPr algn="ctr">
              <a:buNone/>
            </a:pPr>
            <a:endParaRPr lang="en-US" dirty="0"/>
          </a:p>
          <a:p>
            <a:pPr marL="514350" indent="-514350">
              <a:buFont typeface="+mj-lt"/>
              <a:buAutoNum type="arabicPeriod"/>
            </a:pPr>
            <a:r>
              <a:rPr lang="en-US" dirty="0"/>
              <a:t>Cutaneous-Glandular Zone, composed of subcutaneous and pre-glandular vascular </a:t>
            </a:r>
            <a:r>
              <a:rPr lang="en-US" dirty="0" smtClean="0"/>
              <a:t>networks</a:t>
            </a:r>
            <a:endParaRPr lang="en-US" dirty="0"/>
          </a:p>
          <a:p>
            <a:pPr marL="514350" indent="-514350">
              <a:buFont typeface="+mj-lt"/>
              <a:buAutoNum type="arabicPeriod"/>
            </a:pPr>
            <a:endParaRPr lang="en-US" dirty="0"/>
          </a:p>
          <a:p>
            <a:pPr marL="514350" indent="-514350">
              <a:buFont typeface="+mj-lt"/>
              <a:buAutoNum type="arabicPeriod"/>
            </a:pPr>
            <a:r>
              <a:rPr lang="en-US" dirty="0" err="1"/>
              <a:t>Retroglandular</a:t>
            </a:r>
            <a:r>
              <a:rPr lang="en-US" dirty="0"/>
              <a:t> </a:t>
            </a:r>
            <a:r>
              <a:rPr lang="en-US" dirty="0" smtClean="0"/>
              <a:t>Zone</a:t>
            </a:r>
            <a:endParaRPr lang="en-US" dirty="0"/>
          </a:p>
          <a:p>
            <a:pPr marL="514350" indent="-514350">
              <a:buFont typeface="+mj-lt"/>
              <a:buAutoNum type="arabicPeriod"/>
            </a:pPr>
            <a:endParaRPr lang="en-US" dirty="0"/>
          </a:p>
          <a:p>
            <a:pPr marL="514350" indent="-514350">
              <a:buFont typeface="+mj-lt"/>
              <a:buAutoNum type="arabicPeriod"/>
            </a:pPr>
            <a:r>
              <a:rPr lang="en-US" dirty="0"/>
              <a:t>Anastomotic Vascular Zone, which is predominantly </a:t>
            </a:r>
            <a:r>
              <a:rPr lang="en-US" dirty="0" err="1"/>
              <a:t>intraglandular</a:t>
            </a:r>
            <a:r>
              <a:rPr lang="en-US" dirty="0"/>
              <a:t> and enables blood flow from the anterior zone to the depth of the </a:t>
            </a:r>
            <a:r>
              <a:rPr lang="en-US" dirty="0" smtClean="0"/>
              <a:t>gland</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pPr algn="ctr"/>
            <a:r>
              <a:rPr lang="en-US" dirty="0"/>
              <a:t>Arterial Vascularization</a:t>
            </a:r>
          </a:p>
        </p:txBody>
      </p:sp>
      <p:sp>
        <p:nvSpPr>
          <p:cNvPr id="5" name="Content Placeholder 4"/>
          <p:cNvSpPr>
            <a:spLocks noGrp="1"/>
          </p:cNvSpPr>
          <p:nvPr>
            <p:ph idx="1"/>
          </p:nvPr>
        </p:nvSpPr>
        <p:spPr>
          <a:xfrm>
            <a:off x="381000" y="838200"/>
            <a:ext cx="8229600" cy="5334000"/>
          </a:xfrm>
        </p:spPr>
        <p:txBody>
          <a:bodyPr>
            <a:normAutofit fontScale="92500" lnSpcReduction="10000"/>
          </a:bodyPr>
          <a:lstStyle/>
          <a:p>
            <a:pPr>
              <a:buNone/>
            </a:pPr>
            <a:endParaRPr lang="sr-Cyrl-RS" dirty="0" smtClean="0"/>
          </a:p>
          <a:p>
            <a:pPr>
              <a:buNone/>
            </a:pPr>
            <a:r>
              <a:rPr lang="en-US" dirty="0"/>
              <a:t>The three vascular zones receive blood from five arterial anastomoses, of which the most significant are:</a:t>
            </a:r>
          </a:p>
          <a:p>
            <a:pPr>
              <a:buNone/>
            </a:pPr>
            <a:endParaRPr lang="en-US" dirty="0"/>
          </a:p>
          <a:p>
            <a:r>
              <a:rPr lang="en-US" dirty="0"/>
              <a:t>The Upper Inner Loop, originating from the internal mammary artery (a branch of the subclavian artery). </a:t>
            </a:r>
            <a:endParaRPr lang="sr-Latn-RS" dirty="0" smtClean="0"/>
          </a:p>
          <a:p>
            <a:pPr marL="0" indent="0">
              <a:buNone/>
            </a:pPr>
            <a:r>
              <a:rPr lang="sr-Latn-RS" dirty="0" smtClean="0"/>
              <a:t>    </a:t>
            </a:r>
            <a:r>
              <a:rPr lang="en-US" dirty="0" smtClean="0"/>
              <a:t>Its </a:t>
            </a:r>
            <a:r>
              <a:rPr lang="en-US" dirty="0"/>
              <a:t>perforating branches pass through the 2nd, 3rd, and 4th intercostal </a:t>
            </a:r>
            <a:r>
              <a:rPr lang="en-US" dirty="0" smtClean="0"/>
              <a:t>spaces</a:t>
            </a:r>
            <a:endParaRPr lang="en-US" dirty="0"/>
          </a:p>
          <a:p>
            <a:endParaRPr lang="en-US" dirty="0"/>
          </a:p>
          <a:p>
            <a:r>
              <a:rPr lang="en-US" dirty="0"/>
              <a:t>The Upper Outer Loop, </a:t>
            </a:r>
            <a:endParaRPr lang="sr-Latn-RS" dirty="0" smtClean="0"/>
          </a:p>
          <a:p>
            <a:pPr marL="0" indent="0">
              <a:buNone/>
            </a:pPr>
            <a:r>
              <a:rPr lang="en-US" dirty="0" smtClean="0"/>
              <a:t>arising </a:t>
            </a:r>
            <a:r>
              <a:rPr lang="en-US" dirty="0"/>
              <a:t>from branches of the </a:t>
            </a:r>
            <a:endParaRPr lang="sr-Latn-RS" dirty="0" smtClean="0"/>
          </a:p>
          <a:p>
            <a:pPr marL="0" indent="0">
              <a:buNone/>
            </a:pPr>
            <a:r>
              <a:rPr lang="en-US" dirty="0" smtClean="0"/>
              <a:t>external </a:t>
            </a:r>
            <a:r>
              <a:rPr lang="en-US" dirty="0"/>
              <a:t>mammary artery </a:t>
            </a:r>
            <a:endParaRPr lang="sr-Latn-RS" dirty="0" smtClean="0"/>
          </a:p>
          <a:p>
            <a:pPr marL="0" indent="0">
              <a:buNone/>
            </a:pPr>
            <a:r>
              <a:rPr lang="en-US" dirty="0" smtClean="0"/>
              <a:t>(</a:t>
            </a:r>
            <a:r>
              <a:rPr lang="en-US" dirty="0"/>
              <a:t>a branch of the axillary artery</a:t>
            </a:r>
            <a:r>
              <a:rPr lang="en-US" dirty="0" smtClean="0"/>
              <a:t>)</a:t>
            </a: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p:txBody>
      </p:sp>
      <p:pic>
        <p:nvPicPr>
          <p:cNvPr id="7" name="Picture 6" descr="20181025_000012.jpg"/>
          <p:cNvPicPr>
            <a:picLocks noChangeAspect="1"/>
          </p:cNvPicPr>
          <p:nvPr/>
        </p:nvPicPr>
        <p:blipFill>
          <a:blip r:embed="rId2" cstate="print"/>
          <a:stretch>
            <a:fillRect/>
          </a:stretch>
        </p:blipFill>
        <p:spPr>
          <a:xfrm>
            <a:off x="5334000" y="3581400"/>
            <a:ext cx="3048000" cy="310864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pPr algn="ctr"/>
            <a:r>
              <a:rPr lang="en-US" dirty="0"/>
              <a:t>Arterial Vascularization</a:t>
            </a:r>
          </a:p>
        </p:txBody>
      </p:sp>
      <p:pic>
        <p:nvPicPr>
          <p:cNvPr id="6" name="Content Placeholder 5" descr="Snimak ekrana (20).png"/>
          <p:cNvPicPr>
            <a:picLocks noGrp="1" noChangeAspect="1"/>
          </p:cNvPicPr>
          <p:nvPr>
            <p:ph idx="1"/>
          </p:nvPr>
        </p:nvPicPr>
        <p:blipFill>
          <a:blip r:embed="rId2" cstate="print"/>
          <a:stretch>
            <a:fillRect/>
          </a:stretch>
        </p:blipFill>
        <p:spPr>
          <a:xfrm>
            <a:off x="1524000" y="1066800"/>
            <a:ext cx="5791200" cy="545675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lstStyle/>
          <a:p>
            <a:pPr algn="ctr"/>
            <a:r>
              <a:rPr lang="sr-Latn-RS" dirty="0" smtClean="0"/>
              <a:t>Breast</a:t>
            </a:r>
            <a:endParaRPr lang="en-US" dirty="0"/>
          </a:p>
        </p:txBody>
      </p:sp>
      <p:sp>
        <p:nvSpPr>
          <p:cNvPr id="3" name="Content Placeholder 2"/>
          <p:cNvSpPr>
            <a:spLocks noGrp="1"/>
          </p:cNvSpPr>
          <p:nvPr>
            <p:ph idx="1"/>
          </p:nvPr>
        </p:nvSpPr>
        <p:spPr/>
        <p:txBody>
          <a:bodyPr/>
          <a:lstStyle/>
          <a:p>
            <a:r>
              <a:rPr lang="en-US" dirty="0"/>
              <a:t>Symbol of femininity</a:t>
            </a:r>
          </a:p>
          <a:p>
            <a:endParaRPr lang="en-US" dirty="0"/>
          </a:p>
          <a:p>
            <a:r>
              <a:rPr lang="en-US" dirty="0"/>
              <a:t>Symbol of </a:t>
            </a:r>
            <a:r>
              <a:rPr lang="en-US" dirty="0"/>
              <a:t>sexuality</a:t>
            </a:r>
            <a:endParaRPr lang="en-US" dirty="0"/>
          </a:p>
          <a:p>
            <a:endParaRPr lang="en-US" dirty="0"/>
          </a:p>
          <a:p>
            <a:r>
              <a:rPr lang="en-US" dirty="0"/>
              <a:t>Synonym of motherhood</a:t>
            </a:r>
          </a:p>
        </p:txBody>
      </p:sp>
      <p:pic>
        <p:nvPicPr>
          <p:cNvPr id="4" name="Picture 3" descr="Breast.jpg"/>
          <p:cNvPicPr>
            <a:picLocks noChangeAspect="1"/>
          </p:cNvPicPr>
          <p:nvPr/>
        </p:nvPicPr>
        <p:blipFill>
          <a:blip r:embed="rId2" cstate="print"/>
          <a:stretch>
            <a:fillRect/>
          </a:stretch>
        </p:blipFill>
        <p:spPr>
          <a:xfrm>
            <a:off x="5181600" y="1905000"/>
            <a:ext cx="3086100" cy="2057400"/>
          </a:xfrm>
          <a:prstGeom prst="rect">
            <a:avLst/>
          </a:prstGeom>
        </p:spPr>
      </p:pic>
      <p:pic>
        <p:nvPicPr>
          <p:cNvPr id="5" name="Picture 4" descr="dojenje.jpg"/>
          <p:cNvPicPr>
            <a:picLocks noChangeAspect="1"/>
          </p:cNvPicPr>
          <p:nvPr/>
        </p:nvPicPr>
        <p:blipFill>
          <a:blip r:embed="rId3" cstate="print"/>
          <a:stretch>
            <a:fillRect/>
          </a:stretch>
        </p:blipFill>
        <p:spPr>
          <a:xfrm>
            <a:off x="2362200" y="4495800"/>
            <a:ext cx="3759200" cy="211589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pPr algn="ctr"/>
            <a:r>
              <a:rPr lang="sr-Latn-RS" dirty="0" smtClean="0"/>
              <a:t>Venous Circulation</a:t>
            </a:r>
            <a:endParaRPr lang="en-US" dirty="0"/>
          </a:p>
        </p:txBody>
      </p:sp>
      <p:sp>
        <p:nvSpPr>
          <p:cNvPr id="5" name="Content Placeholder 4"/>
          <p:cNvSpPr>
            <a:spLocks noGrp="1"/>
          </p:cNvSpPr>
          <p:nvPr>
            <p:ph idx="1"/>
          </p:nvPr>
        </p:nvSpPr>
        <p:spPr>
          <a:xfrm>
            <a:off x="381000" y="1752600"/>
            <a:ext cx="8229600" cy="4343400"/>
          </a:xfrm>
        </p:spPr>
        <p:txBody>
          <a:bodyPr>
            <a:normAutofit/>
          </a:bodyPr>
          <a:lstStyle/>
          <a:p>
            <a:r>
              <a:rPr lang="en-US" sz="3200" dirty="0"/>
              <a:t>Following the arterial circulation</a:t>
            </a:r>
            <a:r>
              <a:rPr lang="en-US" sz="3200" dirty="0" smtClean="0"/>
              <a:t>:</a:t>
            </a:r>
            <a:endParaRPr lang="en-US" sz="3200" dirty="0"/>
          </a:p>
          <a:p>
            <a:r>
              <a:rPr lang="en-US" sz="3200" dirty="0"/>
              <a:t>There are two primary venous networks in the </a:t>
            </a:r>
            <a:r>
              <a:rPr lang="en-US" sz="3200" dirty="0" smtClean="0"/>
              <a:t>breast</a:t>
            </a:r>
            <a:endParaRPr lang="sr-Latn-RS" sz="3200" dirty="0" smtClean="0"/>
          </a:p>
          <a:p>
            <a:r>
              <a:rPr lang="sr-Latn-RS" sz="3200" dirty="0"/>
              <a:t>S</a:t>
            </a:r>
            <a:r>
              <a:rPr lang="en-US" sz="3200" dirty="0" err="1" smtClean="0"/>
              <a:t>uperficial</a:t>
            </a:r>
            <a:r>
              <a:rPr lang="en-US" sz="3200" dirty="0" smtClean="0"/>
              <a:t> </a:t>
            </a:r>
            <a:r>
              <a:rPr lang="en-US" sz="3200" dirty="0"/>
              <a:t>and deep, interconnected by rich </a:t>
            </a:r>
            <a:r>
              <a:rPr lang="en-US" sz="3200" dirty="0" smtClean="0"/>
              <a:t>anastomoses </a:t>
            </a:r>
            <a:endParaRPr lang="sr-Latn-RS" sz="3200" dirty="0" smtClean="0"/>
          </a:p>
          <a:p>
            <a:r>
              <a:rPr lang="en-US" sz="3200" dirty="0" smtClean="0"/>
              <a:t>The </a:t>
            </a:r>
            <a:r>
              <a:rPr lang="en-US" sz="3200" dirty="0"/>
              <a:t>venous plexus of the breast lacks </a:t>
            </a:r>
            <a:r>
              <a:rPr lang="en-US" sz="3200" dirty="0" smtClean="0"/>
              <a:t>valves</a:t>
            </a:r>
            <a:endParaRPr lang="sr-Cyrl-R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pPr algn="ctr"/>
            <a:r>
              <a:rPr lang="sr-Latn-RS" dirty="0"/>
              <a:t>Venous Circulation</a:t>
            </a:r>
            <a:endParaRPr lang="en-US" dirty="0"/>
          </a:p>
        </p:txBody>
      </p:sp>
      <p:pic>
        <p:nvPicPr>
          <p:cNvPr id="9" name="Content Placeholder 8" descr="f2e3ced982a91708b31892aa6336e780d14fe7b6.png"/>
          <p:cNvPicPr>
            <a:picLocks noGrp="1" noChangeAspect="1"/>
          </p:cNvPicPr>
          <p:nvPr>
            <p:ph idx="1"/>
          </p:nvPr>
        </p:nvPicPr>
        <p:blipFill>
          <a:blip r:embed="rId2" cstate="print"/>
          <a:stretch>
            <a:fillRect/>
          </a:stretch>
        </p:blipFill>
        <p:spPr>
          <a:xfrm>
            <a:off x="762001" y="1524000"/>
            <a:ext cx="4572000" cy="4444206"/>
          </a:xfrm>
        </p:spPr>
      </p:pic>
      <p:sp>
        <p:nvSpPr>
          <p:cNvPr id="4" name="Rectangle 3"/>
          <p:cNvSpPr/>
          <p:nvPr/>
        </p:nvSpPr>
        <p:spPr>
          <a:xfrm>
            <a:off x="5715000" y="1225689"/>
            <a:ext cx="2514600" cy="5262979"/>
          </a:xfrm>
          <a:prstGeom prst="rect">
            <a:avLst/>
          </a:prstGeom>
        </p:spPr>
        <p:txBody>
          <a:bodyPr wrap="square">
            <a:spAutoFit/>
          </a:bodyPr>
          <a:lstStyle/>
          <a:p>
            <a:pPr>
              <a:buFont typeface="Arial" pitchFamily="34" charset="0"/>
              <a:buChar char="•"/>
            </a:pPr>
            <a:r>
              <a:rPr lang="sr-Latn-RS" sz="2400" dirty="0" smtClean="0"/>
              <a:t> I</a:t>
            </a:r>
            <a:r>
              <a:rPr lang="en-US" sz="2400" dirty="0" err="1" smtClean="0"/>
              <a:t>ntercostal</a:t>
            </a:r>
            <a:r>
              <a:rPr lang="sr-Latn-RS" sz="2400" dirty="0" smtClean="0"/>
              <a:t> veins</a:t>
            </a:r>
            <a:r>
              <a:rPr lang="en-US" sz="2400" dirty="0" smtClean="0"/>
              <a:t> </a:t>
            </a:r>
            <a:r>
              <a:rPr lang="en-US" sz="2400" dirty="0"/>
              <a:t>- drain the deep side of the </a:t>
            </a:r>
            <a:r>
              <a:rPr lang="en-US" sz="2400" dirty="0" smtClean="0"/>
              <a:t>breast</a:t>
            </a:r>
            <a:endParaRPr lang="en-US" sz="2400" dirty="0"/>
          </a:p>
          <a:p>
            <a:pPr>
              <a:buFont typeface="Arial" pitchFamily="34" charset="0"/>
              <a:buChar char="•"/>
            </a:pPr>
            <a:endParaRPr lang="en-US" sz="2400" dirty="0"/>
          </a:p>
          <a:p>
            <a:pPr>
              <a:buFont typeface="Arial" pitchFamily="34" charset="0"/>
              <a:buChar char="•"/>
            </a:pPr>
            <a:r>
              <a:rPr lang="sr-Latn-RS" sz="2400" dirty="0"/>
              <a:t> </a:t>
            </a:r>
            <a:r>
              <a:rPr lang="sr-Latn-RS" sz="2400" dirty="0" smtClean="0"/>
              <a:t>A</a:t>
            </a:r>
            <a:r>
              <a:rPr lang="en-US" sz="2400" dirty="0" err="1" smtClean="0"/>
              <a:t>xillar</a:t>
            </a:r>
            <a:r>
              <a:rPr lang="sr-Latn-RS" sz="2400" dirty="0" smtClean="0"/>
              <a:t> vein</a:t>
            </a:r>
            <a:r>
              <a:rPr lang="en-US" sz="2400" dirty="0" smtClean="0"/>
              <a:t> </a:t>
            </a:r>
            <a:r>
              <a:rPr lang="en-US" sz="2400" dirty="0"/>
              <a:t>- drains the upper and lateral surface of the </a:t>
            </a:r>
            <a:r>
              <a:rPr lang="en-US" sz="2400" dirty="0" smtClean="0"/>
              <a:t>breast</a:t>
            </a:r>
            <a:endParaRPr lang="en-US" sz="2400" dirty="0"/>
          </a:p>
          <a:p>
            <a:pPr>
              <a:buFont typeface="Arial" pitchFamily="34" charset="0"/>
              <a:buChar char="•"/>
            </a:pPr>
            <a:endParaRPr lang="en-US" sz="2400" dirty="0"/>
          </a:p>
          <a:p>
            <a:pPr>
              <a:buFont typeface="Arial" pitchFamily="34" charset="0"/>
              <a:buChar char="•"/>
            </a:pPr>
            <a:r>
              <a:rPr lang="sr-Latn-RS" sz="2400" dirty="0"/>
              <a:t> </a:t>
            </a:r>
            <a:r>
              <a:rPr lang="sr-Latn-RS" sz="2400" dirty="0" smtClean="0"/>
              <a:t>P</a:t>
            </a:r>
            <a:r>
              <a:rPr lang="en-US" sz="2400" dirty="0" err="1" smtClean="0"/>
              <a:t>erfora</a:t>
            </a:r>
            <a:r>
              <a:rPr lang="sr-Latn-RS" sz="2400" dirty="0" smtClean="0"/>
              <a:t>te veins of</a:t>
            </a:r>
            <a:r>
              <a:rPr lang="en-US" sz="2400" dirty="0" smtClean="0"/>
              <a:t> </a:t>
            </a:r>
            <a:r>
              <a:rPr lang="en-US" sz="2400" dirty="0"/>
              <a:t>VMI - drain the inner side of the </a:t>
            </a:r>
            <a:r>
              <a:rPr lang="en-US" sz="2400" dirty="0" smtClean="0"/>
              <a:t>breast</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685800"/>
          </a:xfrm>
        </p:spPr>
        <p:txBody>
          <a:bodyPr>
            <a:normAutofit fontScale="90000"/>
          </a:bodyPr>
          <a:lstStyle/>
          <a:p>
            <a:pPr algn="ctr"/>
            <a:r>
              <a:rPr lang="sr-Latn-RS" dirty="0" smtClean="0"/>
              <a:t>Breast Lymphatics</a:t>
            </a:r>
            <a:endParaRPr lang="en-US" dirty="0"/>
          </a:p>
        </p:txBody>
      </p:sp>
      <p:sp>
        <p:nvSpPr>
          <p:cNvPr id="5" name="Content Placeholder 4"/>
          <p:cNvSpPr>
            <a:spLocks noGrp="1"/>
          </p:cNvSpPr>
          <p:nvPr>
            <p:ph idx="1"/>
          </p:nvPr>
        </p:nvSpPr>
        <p:spPr>
          <a:xfrm>
            <a:off x="152400" y="1143000"/>
            <a:ext cx="4495800" cy="5410200"/>
          </a:xfrm>
        </p:spPr>
        <p:txBody>
          <a:bodyPr>
            <a:normAutofit fontScale="92500" lnSpcReduction="20000"/>
          </a:bodyPr>
          <a:lstStyle/>
          <a:p>
            <a:pPr>
              <a:buNone/>
            </a:pPr>
            <a:r>
              <a:rPr lang="en-US" dirty="0"/>
              <a:t>Breast lymphatics drain </a:t>
            </a:r>
            <a:r>
              <a:rPr lang="en-US" dirty="0" smtClean="0"/>
              <a:t>into</a:t>
            </a:r>
            <a:r>
              <a:rPr lang="sr-Latn-RS" dirty="0" smtClean="0"/>
              <a:t> </a:t>
            </a:r>
            <a:r>
              <a:rPr lang="en-US" dirty="0" smtClean="0"/>
              <a:t>two </a:t>
            </a:r>
            <a:r>
              <a:rPr lang="en-US" dirty="0"/>
              <a:t>main collecting trunks:</a:t>
            </a:r>
          </a:p>
          <a:p>
            <a:pPr>
              <a:buNone/>
            </a:pPr>
            <a:endParaRPr lang="en-US" dirty="0"/>
          </a:p>
          <a:p>
            <a:pPr marL="514350" indent="-514350">
              <a:buFont typeface="+mj-lt"/>
              <a:buAutoNum type="arabicPeriod"/>
            </a:pPr>
            <a:r>
              <a:rPr lang="en-US" dirty="0"/>
              <a:t>Axillary trunk</a:t>
            </a:r>
          </a:p>
          <a:p>
            <a:pPr marL="514350" indent="-514350">
              <a:buFont typeface="+mj-lt"/>
              <a:buAutoNum type="arabicPeriod"/>
            </a:pPr>
            <a:r>
              <a:rPr lang="en-US" dirty="0"/>
              <a:t>Along the internal mammary </a:t>
            </a:r>
            <a:r>
              <a:rPr lang="en-US" dirty="0" smtClean="0"/>
              <a:t>vessels</a:t>
            </a:r>
            <a:endParaRPr lang="sr-Latn-RS" dirty="0" smtClean="0"/>
          </a:p>
          <a:p>
            <a:pPr marL="0" indent="0">
              <a:buNone/>
            </a:pPr>
            <a:endParaRPr lang="en-US" dirty="0"/>
          </a:p>
          <a:p>
            <a:r>
              <a:rPr lang="en-US" dirty="0"/>
              <a:t>Axillary collecting </a:t>
            </a:r>
            <a:r>
              <a:rPr lang="sr-Latn-RS" dirty="0" smtClean="0"/>
              <a:t>ducts</a:t>
            </a:r>
            <a:r>
              <a:rPr lang="en-US" dirty="0" smtClean="0"/>
              <a:t> </a:t>
            </a:r>
            <a:r>
              <a:rPr lang="en-US" dirty="0"/>
              <a:t>drain 75 to 95% of the breast's lymphatic </a:t>
            </a:r>
            <a:r>
              <a:rPr lang="en-US" dirty="0" smtClean="0"/>
              <a:t>flow</a:t>
            </a:r>
            <a:endParaRPr lang="sr-Latn-RS" dirty="0" smtClean="0"/>
          </a:p>
          <a:p>
            <a:r>
              <a:rPr lang="en-US" dirty="0" smtClean="0"/>
              <a:t>There </a:t>
            </a:r>
            <a:r>
              <a:rPr lang="en-US" dirty="0"/>
              <a:t>are around 10 to 40 lymph </a:t>
            </a:r>
            <a:r>
              <a:rPr lang="en-US" dirty="0" smtClean="0"/>
              <a:t>nodes</a:t>
            </a:r>
            <a:endParaRPr lang="sr-Latn-RS" dirty="0" smtClean="0"/>
          </a:p>
          <a:p>
            <a:r>
              <a:rPr lang="en-US" dirty="0" smtClean="0"/>
              <a:t>The </a:t>
            </a:r>
            <a:r>
              <a:rPr lang="en-US" dirty="0"/>
              <a:t>axillary lymph nodes are organized into five groups in the </a:t>
            </a:r>
            <a:r>
              <a:rPr lang="en-US" dirty="0" smtClean="0"/>
              <a:t>axilla</a:t>
            </a:r>
            <a:endParaRPr lang="en-US" dirty="0"/>
          </a:p>
        </p:txBody>
      </p:sp>
      <p:pic>
        <p:nvPicPr>
          <p:cNvPr id="4098" name="Picture 2" descr="Image result for lymphatics of breast"/>
          <p:cNvPicPr>
            <a:picLocks noChangeAspect="1" noChangeArrowheads="1"/>
          </p:cNvPicPr>
          <p:nvPr/>
        </p:nvPicPr>
        <p:blipFill>
          <a:blip r:embed="rId2" cstate="print"/>
          <a:srcRect/>
          <a:stretch>
            <a:fillRect/>
          </a:stretch>
        </p:blipFill>
        <p:spPr bwMode="auto">
          <a:xfrm>
            <a:off x="4495800" y="1524000"/>
            <a:ext cx="4408950" cy="40386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609600"/>
          </a:xfrm>
        </p:spPr>
        <p:txBody>
          <a:bodyPr>
            <a:normAutofit fontScale="90000"/>
          </a:bodyPr>
          <a:lstStyle/>
          <a:p>
            <a:pPr algn="ctr"/>
            <a:r>
              <a:rPr lang="sr-Latn-RS" dirty="0"/>
              <a:t>Breast Lymphatics</a:t>
            </a:r>
            <a:endParaRPr lang="en-US" dirty="0"/>
          </a:p>
        </p:txBody>
      </p:sp>
      <p:sp>
        <p:nvSpPr>
          <p:cNvPr id="5" name="Content Placeholder 4"/>
          <p:cNvSpPr>
            <a:spLocks noGrp="1"/>
          </p:cNvSpPr>
          <p:nvPr>
            <p:ph idx="1"/>
          </p:nvPr>
        </p:nvSpPr>
        <p:spPr>
          <a:xfrm>
            <a:off x="228600" y="1143000"/>
            <a:ext cx="3810000" cy="5410200"/>
          </a:xfrm>
        </p:spPr>
        <p:txBody>
          <a:bodyPr>
            <a:normAutofit/>
          </a:bodyPr>
          <a:lstStyle/>
          <a:p>
            <a:pPr marL="514350" indent="-514350">
              <a:buAutoNum type="arabicPeriod"/>
            </a:pPr>
            <a:r>
              <a:rPr lang="en-US" b="1" dirty="0"/>
              <a:t>Group of external mammary nodes (5-10)</a:t>
            </a:r>
          </a:p>
          <a:p>
            <a:pPr marL="514350" indent="-514350">
              <a:buAutoNum type="arabicPeriod"/>
            </a:pPr>
            <a:r>
              <a:rPr lang="en-US" b="1" dirty="0"/>
              <a:t>Brachial group </a:t>
            </a:r>
            <a:r>
              <a:rPr lang="en-US" b="1" dirty="0" smtClean="0"/>
              <a:t>(</a:t>
            </a:r>
            <a:r>
              <a:rPr lang="en-US" b="1" dirty="0"/>
              <a:t>1-6)</a:t>
            </a:r>
          </a:p>
          <a:p>
            <a:pPr marL="514350" indent="-514350">
              <a:buAutoNum type="arabicPeriod"/>
            </a:pPr>
            <a:r>
              <a:rPr lang="en-US" b="1" dirty="0"/>
              <a:t>(Sub)scapular group (1-5)</a:t>
            </a:r>
          </a:p>
          <a:p>
            <a:pPr marL="514350" indent="-514350">
              <a:buAutoNum type="arabicPeriod"/>
            </a:pPr>
            <a:r>
              <a:rPr lang="en-US" b="1" dirty="0"/>
              <a:t>Central group (2-6)</a:t>
            </a:r>
          </a:p>
          <a:p>
            <a:pPr marL="514350" indent="-514350">
              <a:buAutoNum type="arabicPeriod"/>
            </a:pPr>
            <a:r>
              <a:rPr lang="en-US" b="1" dirty="0" err="1"/>
              <a:t>Subclavicular</a:t>
            </a:r>
            <a:r>
              <a:rPr lang="en-US" b="1" dirty="0"/>
              <a:t> group (1-11)</a:t>
            </a:r>
            <a:endParaRPr lang="en-US" dirty="0"/>
          </a:p>
        </p:txBody>
      </p:sp>
      <p:pic>
        <p:nvPicPr>
          <p:cNvPr id="1026" name="Picture 2" descr="Image result for lymphatics of breast"/>
          <p:cNvPicPr>
            <a:picLocks noChangeAspect="1" noChangeArrowheads="1"/>
          </p:cNvPicPr>
          <p:nvPr/>
        </p:nvPicPr>
        <p:blipFill>
          <a:blip r:embed="rId2" cstate="print"/>
          <a:srcRect/>
          <a:stretch>
            <a:fillRect/>
          </a:stretch>
        </p:blipFill>
        <p:spPr bwMode="auto">
          <a:xfrm>
            <a:off x="4191000" y="1143000"/>
            <a:ext cx="4618462" cy="48006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40" name="Picture 4"/>
          <p:cNvPicPr>
            <a:picLocks noChangeAspect="1" noChangeArrowheads="1"/>
          </p:cNvPicPr>
          <p:nvPr/>
        </p:nvPicPr>
        <p:blipFill>
          <a:blip r:embed="rId2" cstate="print"/>
          <a:srcRect/>
          <a:stretch>
            <a:fillRect/>
          </a:stretch>
        </p:blipFill>
        <p:spPr bwMode="auto">
          <a:xfrm>
            <a:off x="2882900" y="2008188"/>
            <a:ext cx="3117850" cy="2339975"/>
          </a:xfrm>
          <a:prstGeom prst="rect">
            <a:avLst/>
          </a:prstGeom>
          <a:noFill/>
          <a:ln w="9525">
            <a:noFill/>
            <a:miter lim="800000"/>
            <a:headEnd/>
            <a:tailEnd/>
          </a:ln>
          <a:effectLst/>
        </p:spPr>
      </p:pic>
      <p:sp>
        <p:nvSpPr>
          <p:cNvPr id="193544" name="Rectangle 8"/>
          <p:cNvSpPr>
            <a:spLocks noChangeArrowheads="1"/>
          </p:cNvSpPr>
          <p:nvPr/>
        </p:nvSpPr>
        <p:spPr bwMode="auto">
          <a:xfrm>
            <a:off x="6530975" y="2546350"/>
            <a:ext cx="1024639" cy="461665"/>
          </a:xfrm>
          <a:prstGeom prst="rect">
            <a:avLst/>
          </a:prstGeom>
          <a:noFill/>
          <a:ln w="9525">
            <a:solidFill>
              <a:schemeClr val="bg1"/>
            </a:solidFill>
            <a:miter lim="800000"/>
            <a:headEnd/>
            <a:tailEnd/>
          </a:ln>
          <a:effectLst/>
        </p:spPr>
        <p:txBody>
          <a:bodyPr wrap="none">
            <a:spAutoFit/>
          </a:bodyPr>
          <a:lstStyle/>
          <a:p>
            <a:r>
              <a:rPr lang="sr-Latn-RS" sz="2400" b="1" dirty="0" smtClean="0"/>
              <a:t>Axilla</a:t>
            </a:r>
            <a:endParaRPr lang="en-US" sz="2400" b="1" dirty="0"/>
          </a:p>
        </p:txBody>
      </p:sp>
      <p:sp>
        <p:nvSpPr>
          <p:cNvPr id="193545" name="Rectangle 9"/>
          <p:cNvSpPr>
            <a:spLocks noChangeArrowheads="1"/>
          </p:cNvSpPr>
          <p:nvPr/>
        </p:nvSpPr>
        <p:spPr bwMode="auto">
          <a:xfrm>
            <a:off x="385763" y="2314575"/>
            <a:ext cx="2257425" cy="3785652"/>
          </a:xfrm>
          <a:prstGeom prst="rect">
            <a:avLst/>
          </a:prstGeom>
          <a:noFill/>
          <a:ln w="9525">
            <a:solidFill>
              <a:schemeClr val="bg1"/>
            </a:solidFill>
            <a:miter lim="800000"/>
            <a:headEnd/>
            <a:tailEnd/>
          </a:ln>
          <a:effectLst/>
        </p:spPr>
        <p:txBody>
          <a:bodyPr wrap="square">
            <a:spAutoFit/>
          </a:bodyPr>
          <a:lstStyle/>
          <a:p>
            <a:pPr algn="ctr"/>
            <a:r>
              <a:rPr lang="en-US" sz="2400" b="1" dirty="0"/>
              <a:t>In the lymphatic system along the internal mammary </a:t>
            </a:r>
            <a:r>
              <a:rPr lang="en-US" sz="2400" b="1" dirty="0" smtClean="0"/>
              <a:t>veins</a:t>
            </a:r>
            <a:endParaRPr lang="en-US" sz="2400" b="1" dirty="0"/>
          </a:p>
          <a:p>
            <a:pPr algn="ctr"/>
            <a:endParaRPr lang="en-US" sz="2400" b="1" dirty="0"/>
          </a:p>
          <a:p>
            <a:pPr algn="ctr"/>
            <a:endParaRPr lang="en-US" sz="2400" b="1" dirty="0"/>
          </a:p>
          <a:p>
            <a:pPr algn="ctr"/>
            <a:endParaRPr lang="en-US" sz="2400" b="1" dirty="0"/>
          </a:p>
          <a:p>
            <a:pPr algn="ctr"/>
            <a:endParaRPr lang="en-US" sz="2400" b="1" dirty="0"/>
          </a:p>
        </p:txBody>
      </p:sp>
      <p:sp>
        <p:nvSpPr>
          <p:cNvPr id="193546" name="Rectangle 10"/>
          <p:cNvSpPr>
            <a:spLocks noChangeArrowheads="1"/>
          </p:cNvSpPr>
          <p:nvPr/>
        </p:nvSpPr>
        <p:spPr bwMode="auto">
          <a:xfrm>
            <a:off x="2114550" y="1062594"/>
            <a:ext cx="5899460" cy="2308324"/>
          </a:xfrm>
          <a:prstGeom prst="rect">
            <a:avLst/>
          </a:prstGeom>
          <a:noFill/>
          <a:ln w="9525">
            <a:solidFill>
              <a:schemeClr val="bg1"/>
            </a:solidFill>
            <a:miter lim="800000"/>
            <a:headEnd/>
            <a:tailEnd/>
          </a:ln>
          <a:effectLst/>
        </p:spPr>
        <p:txBody>
          <a:bodyPr wrap="square">
            <a:spAutoFit/>
          </a:bodyPr>
          <a:lstStyle/>
          <a:p>
            <a:r>
              <a:rPr lang="en-US" sz="2400" b="1" dirty="0"/>
              <a:t>In the axillary lymph nodes and along the internal mammary </a:t>
            </a:r>
            <a:r>
              <a:rPr lang="en-US" sz="2400" b="1" dirty="0" smtClean="0"/>
              <a:t>veins</a:t>
            </a:r>
            <a:endParaRPr lang="en-US" sz="2400" b="1" dirty="0"/>
          </a:p>
          <a:p>
            <a:endParaRPr lang="en-US" sz="2400" b="1" dirty="0"/>
          </a:p>
          <a:p>
            <a:endParaRPr lang="en-US" sz="2400" b="1" dirty="0"/>
          </a:p>
          <a:p>
            <a:endParaRPr lang="en-US" sz="2400" b="1" dirty="0"/>
          </a:p>
          <a:p>
            <a:endParaRPr lang="en-US" sz="2400" b="1" dirty="0"/>
          </a:p>
        </p:txBody>
      </p:sp>
      <p:sp>
        <p:nvSpPr>
          <p:cNvPr id="193547" name="Rectangle 11"/>
          <p:cNvSpPr>
            <a:spLocks noChangeArrowheads="1"/>
          </p:cNvSpPr>
          <p:nvPr/>
        </p:nvSpPr>
        <p:spPr bwMode="auto">
          <a:xfrm>
            <a:off x="4071938" y="4543425"/>
            <a:ext cx="1221168" cy="461665"/>
          </a:xfrm>
          <a:prstGeom prst="rect">
            <a:avLst/>
          </a:prstGeom>
          <a:noFill/>
          <a:ln w="9525">
            <a:solidFill>
              <a:schemeClr val="bg1"/>
            </a:solidFill>
            <a:miter lim="800000"/>
            <a:headEnd/>
            <a:tailEnd/>
          </a:ln>
          <a:effectLst/>
        </p:spPr>
        <p:txBody>
          <a:bodyPr wrap="none">
            <a:spAutoFit/>
          </a:bodyPr>
          <a:lstStyle/>
          <a:p>
            <a:r>
              <a:rPr lang="sr-Latn-RS" sz="2400" b="1" dirty="0" smtClean="0"/>
              <a:t>In liver</a:t>
            </a:r>
            <a:endParaRPr lang="en-US" sz="2400" b="1" dirty="0"/>
          </a:p>
        </p:txBody>
      </p:sp>
      <p:sp>
        <p:nvSpPr>
          <p:cNvPr id="193548" name="Rectangle 12"/>
          <p:cNvSpPr>
            <a:spLocks noChangeArrowheads="1"/>
          </p:cNvSpPr>
          <p:nvPr/>
        </p:nvSpPr>
        <p:spPr bwMode="auto">
          <a:xfrm>
            <a:off x="481806" y="5376438"/>
            <a:ext cx="8180387" cy="1200329"/>
          </a:xfrm>
          <a:prstGeom prst="rect">
            <a:avLst/>
          </a:prstGeom>
          <a:noFill/>
          <a:ln w="9525">
            <a:noFill/>
            <a:miter lim="800000"/>
            <a:headEnd/>
            <a:tailEnd/>
          </a:ln>
          <a:effectLst/>
        </p:spPr>
        <p:txBody>
          <a:bodyPr>
            <a:spAutoFit/>
          </a:bodyPr>
          <a:lstStyle/>
          <a:p>
            <a:pPr algn="ctr"/>
            <a:r>
              <a:rPr lang="en-US" sz="2400" b="1" dirty="0"/>
              <a:t>To the contralateral breast and axilla through lymphatic vessel anastomoses within the breast's parenchyma and </a:t>
            </a:r>
            <a:r>
              <a:rPr lang="en-US" sz="2400" b="1" dirty="0" smtClean="0"/>
              <a:t>skin</a:t>
            </a:r>
            <a:r>
              <a:rPr lang="sr-Latn-RS" sz="2400" b="1" dirty="0" smtClean="0"/>
              <a:t>!</a:t>
            </a:r>
            <a:endParaRPr lang="en-US" sz="2400" dirty="0">
              <a:solidFill>
                <a:schemeClr val="bg1"/>
              </a:solidFill>
            </a:endParaRPr>
          </a:p>
        </p:txBody>
      </p:sp>
      <p:sp>
        <p:nvSpPr>
          <p:cNvPr id="193549" name="Rectangle 13"/>
          <p:cNvSpPr>
            <a:spLocks noChangeArrowheads="1"/>
          </p:cNvSpPr>
          <p:nvPr/>
        </p:nvSpPr>
        <p:spPr bwMode="auto">
          <a:xfrm>
            <a:off x="609600" y="203200"/>
            <a:ext cx="7924800" cy="707886"/>
          </a:xfrm>
          <a:prstGeom prst="rect">
            <a:avLst/>
          </a:prstGeom>
          <a:noFill/>
          <a:ln w="9525">
            <a:noFill/>
            <a:miter lim="800000"/>
            <a:headEnd/>
            <a:tailEnd/>
          </a:ln>
          <a:effectLst/>
        </p:spPr>
        <p:txBody>
          <a:bodyPr wrap="square">
            <a:spAutoFit/>
          </a:bodyPr>
          <a:lstStyle/>
          <a:p>
            <a:pPr algn="ctr"/>
            <a:r>
              <a:rPr lang="en-US" sz="4000" dirty="0">
                <a:solidFill>
                  <a:schemeClr val="tx2"/>
                </a:solidFill>
                <a:latin typeface="Calibri"/>
                <a:ea typeface="+mj-ea"/>
                <a:cs typeface="+mj-cs"/>
              </a:rPr>
              <a:t>Metastasis of Breast Carcinoma</a:t>
            </a:r>
            <a:endParaRPr lang="en-US" sz="4000" dirty="0"/>
          </a:p>
        </p:txBody>
      </p:sp>
      <p:sp>
        <p:nvSpPr>
          <p:cNvPr id="193550" name="Line 14"/>
          <p:cNvSpPr>
            <a:spLocks noChangeShapeType="1"/>
          </p:cNvSpPr>
          <p:nvPr/>
        </p:nvSpPr>
        <p:spPr bwMode="auto">
          <a:xfrm>
            <a:off x="731838" y="893763"/>
            <a:ext cx="7834312" cy="0"/>
          </a:xfrm>
          <a:prstGeom prst="line">
            <a:avLst/>
          </a:prstGeom>
          <a:noFill/>
          <a:ln w="9525">
            <a:solidFill>
              <a:schemeClr val="folHlink"/>
            </a:solidFill>
            <a:round/>
            <a:headEnd/>
            <a:tailEnd/>
          </a:ln>
          <a:effectLst/>
        </p:spPr>
        <p:txBody>
          <a:bodyPr/>
          <a:lstStyle/>
          <a:p>
            <a:endParaRPr lang="en-US"/>
          </a:p>
        </p:txBody>
      </p:sp>
      <p:sp>
        <p:nvSpPr>
          <p:cNvPr id="193551" name="Rectangle 15"/>
          <p:cNvSpPr>
            <a:spLocks noChangeArrowheads="1"/>
          </p:cNvSpPr>
          <p:nvPr/>
        </p:nvSpPr>
        <p:spPr bwMode="auto">
          <a:xfrm flipH="1" flipV="1">
            <a:off x="6907212" y="3468736"/>
            <a:ext cx="1489075" cy="830997"/>
          </a:xfrm>
          <a:prstGeom prst="rect">
            <a:avLst/>
          </a:prstGeom>
          <a:noFill/>
          <a:ln w="9525">
            <a:noFill/>
            <a:miter lim="800000"/>
            <a:headEnd/>
            <a:tailEnd/>
          </a:ln>
          <a:effectLst/>
        </p:spPr>
        <p:txBody>
          <a:bodyPr wrap="square">
            <a:spAutoFit/>
          </a:bodyPr>
          <a:lstStyle/>
          <a:p>
            <a:r>
              <a:rPr lang="sl-SI" sz="2400" b="1" dirty="0">
                <a:solidFill>
                  <a:schemeClr val="bg1"/>
                </a:solidFill>
              </a:rPr>
              <a:t>METASTAZE</a:t>
            </a:r>
            <a:endParaRPr lang="en-US" sz="2400" b="1" dirty="0">
              <a:solidFill>
                <a:schemeClr val="bg1"/>
              </a:solidFill>
            </a:endParaRPr>
          </a:p>
        </p:txBody>
      </p:sp>
      <p:sp>
        <p:nvSpPr>
          <p:cNvPr id="193552" name="Line 16"/>
          <p:cNvSpPr>
            <a:spLocks noChangeShapeType="1"/>
          </p:cNvSpPr>
          <p:nvPr/>
        </p:nvSpPr>
        <p:spPr bwMode="auto">
          <a:xfrm>
            <a:off x="4533900" y="2354263"/>
            <a:ext cx="38100" cy="1765300"/>
          </a:xfrm>
          <a:prstGeom prst="line">
            <a:avLst/>
          </a:prstGeom>
          <a:noFill/>
          <a:ln w="76200">
            <a:solidFill>
              <a:schemeClr val="tx1"/>
            </a:solidFill>
            <a:round/>
            <a:headEnd/>
            <a:tailEnd/>
          </a:ln>
          <a:effectLst/>
        </p:spPr>
        <p:txBody>
          <a:bodyPr/>
          <a:lstStyle/>
          <a:p>
            <a:endParaRPr lang="en-US"/>
          </a:p>
        </p:txBody>
      </p:sp>
      <p:sp>
        <p:nvSpPr>
          <p:cNvPr id="193554" name="Line 18"/>
          <p:cNvSpPr>
            <a:spLocks noChangeShapeType="1"/>
          </p:cNvSpPr>
          <p:nvPr/>
        </p:nvSpPr>
        <p:spPr bwMode="auto">
          <a:xfrm>
            <a:off x="3381375" y="3121025"/>
            <a:ext cx="1728788" cy="0"/>
          </a:xfrm>
          <a:prstGeom prst="line">
            <a:avLst/>
          </a:prstGeom>
          <a:noFill/>
          <a:ln w="76200">
            <a:solidFill>
              <a:schemeClr val="tx1"/>
            </a:solidFill>
            <a:round/>
            <a:headEnd/>
            <a:tailEnd/>
          </a:ln>
          <a:effectLst/>
        </p:spPr>
        <p:txBody>
          <a:bodyPr/>
          <a:lstStyle/>
          <a:p>
            <a:endParaRPr lang="en-US"/>
          </a:p>
        </p:txBody>
      </p:sp>
      <p:sp>
        <p:nvSpPr>
          <p:cNvPr id="193555" name="Line 19"/>
          <p:cNvSpPr>
            <a:spLocks noChangeShapeType="1"/>
          </p:cNvSpPr>
          <p:nvPr/>
        </p:nvSpPr>
        <p:spPr bwMode="auto">
          <a:xfrm>
            <a:off x="4840288" y="2776538"/>
            <a:ext cx="1690687" cy="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93556" name="Line 20"/>
          <p:cNvSpPr>
            <a:spLocks noChangeShapeType="1"/>
          </p:cNvSpPr>
          <p:nvPr/>
        </p:nvSpPr>
        <p:spPr bwMode="auto">
          <a:xfrm flipV="1">
            <a:off x="4764088" y="2776538"/>
            <a:ext cx="1689100" cy="88265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93558" name="Line 22"/>
          <p:cNvSpPr>
            <a:spLocks noChangeShapeType="1"/>
          </p:cNvSpPr>
          <p:nvPr/>
        </p:nvSpPr>
        <p:spPr bwMode="auto">
          <a:xfrm>
            <a:off x="4071938" y="3429000"/>
            <a:ext cx="307975" cy="1190625"/>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93560" name="Line 24"/>
          <p:cNvSpPr>
            <a:spLocks noChangeShapeType="1"/>
          </p:cNvSpPr>
          <p:nvPr/>
        </p:nvSpPr>
        <p:spPr bwMode="auto">
          <a:xfrm flipV="1">
            <a:off x="4572000" y="1816100"/>
            <a:ext cx="230188" cy="1344613"/>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93561" name="Line 25"/>
          <p:cNvSpPr>
            <a:spLocks noChangeShapeType="1"/>
          </p:cNvSpPr>
          <p:nvPr/>
        </p:nvSpPr>
        <p:spPr bwMode="auto">
          <a:xfrm flipH="1" flipV="1">
            <a:off x="2266950" y="3198813"/>
            <a:ext cx="1804988" cy="268287"/>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93562" name="Line 26"/>
          <p:cNvSpPr>
            <a:spLocks noChangeShapeType="1"/>
          </p:cNvSpPr>
          <p:nvPr/>
        </p:nvSpPr>
        <p:spPr bwMode="auto">
          <a:xfrm flipH="1">
            <a:off x="2344738" y="2738438"/>
            <a:ext cx="1766887" cy="460375"/>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609600"/>
          </a:xfrm>
        </p:spPr>
        <p:txBody>
          <a:bodyPr>
            <a:normAutofit fontScale="90000"/>
          </a:bodyPr>
          <a:lstStyle/>
          <a:p>
            <a:pPr algn="ctr"/>
            <a:r>
              <a:rPr lang="sr-Latn-RS" dirty="0" smtClean="0"/>
              <a:t>Axilla</a:t>
            </a:r>
            <a:endParaRPr lang="en-US" dirty="0"/>
          </a:p>
        </p:txBody>
      </p:sp>
      <p:sp>
        <p:nvSpPr>
          <p:cNvPr id="3" name="Content Placeholder 2"/>
          <p:cNvSpPr>
            <a:spLocks noGrp="1"/>
          </p:cNvSpPr>
          <p:nvPr>
            <p:ph idx="1"/>
          </p:nvPr>
        </p:nvSpPr>
        <p:spPr>
          <a:xfrm>
            <a:off x="228600" y="762000"/>
            <a:ext cx="8763000" cy="5562600"/>
          </a:xfrm>
        </p:spPr>
        <p:txBody>
          <a:bodyPr>
            <a:normAutofit/>
          </a:bodyPr>
          <a:lstStyle/>
          <a:p>
            <a:r>
              <a:rPr lang="en-US" dirty="0"/>
              <a:t>The axilla has a pyramid-like shape with the base facing downward and the apex below the </a:t>
            </a:r>
            <a:r>
              <a:rPr lang="en-US" dirty="0" smtClean="0"/>
              <a:t>clavicle</a:t>
            </a:r>
            <a:endParaRPr lang="sr-Latn-RS" dirty="0" smtClean="0"/>
          </a:p>
          <a:p>
            <a:endParaRPr lang="sr-Cyrl-RS" dirty="0" smtClean="0"/>
          </a:p>
          <a:p>
            <a:r>
              <a:rPr lang="en-US" sz="2000" dirty="0"/>
              <a:t>The </a:t>
            </a:r>
            <a:r>
              <a:rPr lang="en-US" sz="2000" b="1" dirty="0"/>
              <a:t>front wall </a:t>
            </a:r>
            <a:r>
              <a:rPr lang="en-US" sz="2000" dirty="0"/>
              <a:t>consists of the large </a:t>
            </a:r>
            <a:endParaRPr lang="sr-Latn-RS" sz="2000" dirty="0" smtClean="0"/>
          </a:p>
          <a:p>
            <a:pPr marL="0" indent="0">
              <a:buNone/>
            </a:pPr>
            <a:r>
              <a:rPr lang="en-US" sz="2000" dirty="0" smtClean="0"/>
              <a:t>pectoral </a:t>
            </a:r>
            <a:r>
              <a:rPr lang="en-US" sz="2000" dirty="0"/>
              <a:t>muscle, the small pectoral muscle, </a:t>
            </a:r>
            <a:endParaRPr lang="sr-Latn-RS" sz="2000" dirty="0" smtClean="0"/>
          </a:p>
          <a:p>
            <a:pPr marL="0" indent="0">
              <a:buNone/>
            </a:pPr>
            <a:r>
              <a:rPr lang="en-US" sz="2000" dirty="0" smtClean="0"/>
              <a:t>and </a:t>
            </a:r>
            <a:r>
              <a:rPr lang="en-US" sz="2000" dirty="0"/>
              <a:t>the </a:t>
            </a:r>
            <a:r>
              <a:rPr lang="en-US" sz="2000" dirty="0" err="1"/>
              <a:t>subclavius</a:t>
            </a:r>
            <a:r>
              <a:rPr lang="en-US" sz="2000" dirty="0"/>
              <a:t> muscle.</a:t>
            </a:r>
          </a:p>
          <a:p>
            <a:endParaRPr lang="en-US" sz="2000" dirty="0"/>
          </a:p>
          <a:p>
            <a:r>
              <a:rPr lang="en-US" sz="2000" dirty="0"/>
              <a:t>The </a:t>
            </a:r>
            <a:r>
              <a:rPr lang="en-US" sz="2000" b="1" dirty="0"/>
              <a:t>inner wall </a:t>
            </a:r>
            <a:r>
              <a:rPr lang="en-US" sz="2000" dirty="0"/>
              <a:t>is composed of the </a:t>
            </a:r>
            <a:endParaRPr lang="sr-Latn-RS" sz="2000" dirty="0" smtClean="0"/>
          </a:p>
          <a:p>
            <a:pPr marL="0" indent="0">
              <a:buNone/>
            </a:pPr>
            <a:r>
              <a:rPr lang="en-US" sz="2000" dirty="0" smtClean="0"/>
              <a:t>first </a:t>
            </a:r>
            <a:r>
              <a:rPr lang="en-US" sz="2000" dirty="0"/>
              <a:t>five rib/intercostal spaces and </a:t>
            </a:r>
            <a:endParaRPr lang="sr-Latn-RS" sz="2000" dirty="0" smtClean="0"/>
          </a:p>
          <a:p>
            <a:pPr marL="0" indent="0">
              <a:buNone/>
            </a:pPr>
            <a:r>
              <a:rPr lang="en-US" sz="2000" dirty="0" smtClean="0"/>
              <a:t>the </a:t>
            </a:r>
            <a:r>
              <a:rPr lang="en-US" sz="2000" dirty="0"/>
              <a:t>anterior serratus muscle.</a:t>
            </a:r>
          </a:p>
          <a:p>
            <a:endParaRPr lang="en-US" sz="2000" dirty="0"/>
          </a:p>
          <a:p>
            <a:r>
              <a:rPr lang="en-US" sz="2000" dirty="0"/>
              <a:t>The </a:t>
            </a:r>
            <a:r>
              <a:rPr lang="en-US" sz="2000" b="1" dirty="0"/>
              <a:t>back wall </a:t>
            </a:r>
            <a:r>
              <a:rPr lang="en-US" sz="2000" dirty="0"/>
              <a:t>is formed by the scapula </a:t>
            </a:r>
            <a:endParaRPr lang="sr-Latn-RS" sz="2000" dirty="0" smtClean="0"/>
          </a:p>
          <a:p>
            <a:pPr marL="0" indent="0">
              <a:buNone/>
            </a:pPr>
            <a:r>
              <a:rPr lang="en-US" sz="2000" dirty="0" smtClean="0"/>
              <a:t>with </a:t>
            </a:r>
            <a:r>
              <a:rPr lang="en-US" sz="2000" dirty="0"/>
              <a:t>the subscapularis and the </a:t>
            </a:r>
            <a:endParaRPr lang="sr-Latn-RS" sz="2000" dirty="0" smtClean="0"/>
          </a:p>
          <a:p>
            <a:pPr marL="0" indent="0">
              <a:buNone/>
            </a:pPr>
            <a:r>
              <a:rPr lang="en-US" sz="2000" dirty="0" smtClean="0"/>
              <a:t>latissimus </a:t>
            </a:r>
            <a:r>
              <a:rPr lang="en-US" sz="2000" dirty="0" err="1"/>
              <a:t>dorsi</a:t>
            </a:r>
            <a:r>
              <a:rPr lang="en-US" sz="2000" dirty="0"/>
              <a:t> muscles.</a:t>
            </a:r>
            <a:endParaRPr lang="sr-Cyrl-RS" sz="2000" dirty="0" smtClean="0"/>
          </a:p>
        </p:txBody>
      </p:sp>
      <p:pic>
        <p:nvPicPr>
          <p:cNvPr id="4" name="Content Placeholder 3" descr="Transverse-View-of-the-Borders-of-the-Axilla.jpg"/>
          <p:cNvPicPr>
            <a:picLocks noChangeAspect="1"/>
          </p:cNvPicPr>
          <p:nvPr/>
        </p:nvPicPr>
        <p:blipFill>
          <a:blip r:embed="rId2" cstate="print"/>
          <a:stretch>
            <a:fillRect/>
          </a:stretch>
        </p:blipFill>
        <p:spPr>
          <a:xfrm>
            <a:off x="5029200" y="2057400"/>
            <a:ext cx="3822360" cy="3810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609600"/>
          </a:xfrm>
        </p:spPr>
        <p:txBody>
          <a:bodyPr>
            <a:normAutofit fontScale="90000"/>
          </a:bodyPr>
          <a:lstStyle/>
          <a:p>
            <a:pPr algn="ctr"/>
            <a:r>
              <a:rPr lang="sr-Latn-RS" dirty="0" smtClean="0"/>
              <a:t>Axilla</a:t>
            </a:r>
            <a:endParaRPr lang="en-US" dirty="0"/>
          </a:p>
        </p:txBody>
      </p:sp>
      <p:pic>
        <p:nvPicPr>
          <p:cNvPr id="5" name="Picture 4" descr="axilla1346722704234-thumb400.png"/>
          <p:cNvPicPr>
            <a:picLocks noChangeAspect="1"/>
          </p:cNvPicPr>
          <p:nvPr/>
        </p:nvPicPr>
        <p:blipFill>
          <a:blip r:embed="rId2" cstate="print"/>
          <a:stretch>
            <a:fillRect/>
          </a:stretch>
        </p:blipFill>
        <p:spPr>
          <a:xfrm>
            <a:off x="2514600" y="685800"/>
            <a:ext cx="4089400" cy="3200400"/>
          </a:xfrm>
          <a:prstGeom prst="rect">
            <a:avLst/>
          </a:prstGeom>
        </p:spPr>
      </p:pic>
      <p:pic>
        <p:nvPicPr>
          <p:cNvPr id="6" name="Picture 5" descr="1-s2.0-S1015958413000377-gr2.jpg"/>
          <p:cNvPicPr>
            <a:picLocks noChangeAspect="1"/>
          </p:cNvPicPr>
          <p:nvPr/>
        </p:nvPicPr>
        <p:blipFill>
          <a:blip r:embed="rId3" cstate="print"/>
          <a:stretch>
            <a:fillRect/>
          </a:stretch>
        </p:blipFill>
        <p:spPr>
          <a:xfrm>
            <a:off x="2133600" y="3962400"/>
            <a:ext cx="5105400" cy="2895600"/>
          </a:xfrm>
          <a:prstGeom prst="rect">
            <a:avLst/>
          </a:prstGeom>
        </p:spPr>
      </p:pic>
      <p:sp>
        <p:nvSpPr>
          <p:cNvPr id="7" name="Content Placeholder 6"/>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pPr algn="ctr"/>
            <a:r>
              <a:rPr lang="en-US" dirty="0"/>
              <a:t>Physiology</a:t>
            </a:r>
          </a:p>
        </p:txBody>
      </p:sp>
      <p:sp>
        <p:nvSpPr>
          <p:cNvPr id="3" name="Content Placeholder 2"/>
          <p:cNvSpPr>
            <a:spLocks noGrp="1"/>
          </p:cNvSpPr>
          <p:nvPr>
            <p:ph idx="1"/>
          </p:nvPr>
        </p:nvSpPr>
        <p:spPr>
          <a:xfrm>
            <a:off x="457200" y="609600"/>
            <a:ext cx="8229600" cy="6248400"/>
          </a:xfrm>
        </p:spPr>
        <p:txBody>
          <a:bodyPr>
            <a:normAutofit fontScale="92500" lnSpcReduction="10000"/>
          </a:bodyPr>
          <a:lstStyle/>
          <a:p>
            <a:pPr>
              <a:buNone/>
            </a:pPr>
            <a:r>
              <a:rPr lang="en-US" dirty="0"/>
              <a:t>The coordinated action of multiple hormones influences breast development.</a:t>
            </a:r>
          </a:p>
          <a:p>
            <a:pPr>
              <a:buNone/>
            </a:pPr>
            <a:endParaRPr lang="en-US" dirty="0"/>
          </a:p>
          <a:p>
            <a:r>
              <a:rPr lang="en-US" dirty="0"/>
              <a:t>Estrogen (first half of the menstrual cycle</a:t>
            </a:r>
            <a:r>
              <a:rPr lang="en-US" dirty="0" smtClean="0"/>
              <a:t>):</a:t>
            </a:r>
            <a:endParaRPr lang="sr-Latn-RS" dirty="0" smtClean="0"/>
          </a:p>
          <a:p>
            <a:pPr lvl="1"/>
            <a:r>
              <a:rPr lang="en-US" dirty="0" smtClean="0"/>
              <a:t>Growth </a:t>
            </a:r>
            <a:r>
              <a:rPr lang="en-US" dirty="0"/>
              <a:t>of the ductal system of the </a:t>
            </a:r>
            <a:r>
              <a:rPr lang="en-US" dirty="0" smtClean="0"/>
              <a:t>breast</a:t>
            </a:r>
            <a:endParaRPr lang="sr-Latn-RS" dirty="0" smtClean="0"/>
          </a:p>
          <a:p>
            <a:pPr lvl="1"/>
            <a:r>
              <a:rPr lang="en-US" dirty="0" smtClean="0"/>
              <a:t>Hyperplasia </a:t>
            </a:r>
            <a:r>
              <a:rPr lang="en-US" dirty="0"/>
              <a:t>of ductal </a:t>
            </a:r>
            <a:r>
              <a:rPr lang="en-US" dirty="0" smtClean="0"/>
              <a:t>epithelium</a:t>
            </a:r>
            <a:endParaRPr lang="sr-Latn-RS" dirty="0" smtClean="0"/>
          </a:p>
          <a:p>
            <a:pPr lvl="1"/>
            <a:r>
              <a:rPr lang="en-US" dirty="0" smtClean="0"/>
              <a:t>Preparation </a:t>
            </a:r>
            <a:r>
              <a:rPr lang="en-US" dirty="0"/>
              <a:t>of ductal epithelium for the effects of </a:t>
            </a:r>
            <a:r>
              <a:rPr lang="en-US" dirty="0" smtClean="0"/>
              <a:t>progesterone</a:t>
            </a:r>
            <a:endParaRPr lang="en-US" dirty="0"/>
          </a:p>
          <a:p>
            <a:pPr>
              <a:buNone/>
            </a:pPr>
            <a:endParaRPr lang="sr-Latn-RS" dirty="0" smtClean="0"/>
          </a:p>
          <a:p>
            <a:r>
              <a:rPr lang="en-US" dirty="0" smtClean="0"/>
              <a:t>Progesterone </a:t>
            </a:r>
            <a:r>
              <a:rPr lang="en-US" dirty="0"/>
              <a:t>(second half of the menstrual cycle</a:t>
            </a:r>
            <a:r>
              <a:rPr lang="en-US" dirty="0" smtClean="0"/>
              <a:t>):</a:t>
            </a:r>
            <a:endParaRPr lang="sr-Latn-RS" dirty="0" smtClean="0"/>
          </a:p>
          <a:p>
            <a:pPr lvl="1"/>
            <a:r>
              <a:rPr lang="en-US" dirty="0" smtClean="0"/>
              <a:t>Enlargement </a:t>
            </a:r>
            <a:r>
              <a:rPr lang="en-US" dirty="0"/>
              <a:t>of acinar </a:t>
            </a:r>
            <a:r>
              <a:rPr lang="en-US" dirty="0" smtClean="0"/>
              <a:t>epithelium</a:t>
            </a:r>
            <a:endParaRPr lang="sr-Latn-RS" dirty="0" smtClean="0"/>
          </a:p>
          <a:p>
            <a:pPr lvl="1"/>
            <a:r>
              <a:rPr lang="en-US" dirty="0" smtClean="0"/>
              <a:t>Development </a:t>
            </a:r>
            <a:r>
              <a:rPr lang="en-US" dirty="0"/>
              <a:t>of the </a:t>
            </a:r>
            <a:r>
              <a:rPr lang="en-US" dirty="0" err="1"/>
              <a:t>lobulo</a:t>
            </a:r>
            <a:r>
              <a:rPr lang="en-US" dirty="0"/>
              <a:t>-alveolar system of the </a:t>
            </a:r>
            <a:r>
              <a:rPr lang="en-US" dirty="0" smtClean="0"/>
              <a:t>breast</a:t>
            </a:r>
            <a:endParaRPr lang="en-US" dirty="0"/>
          </a:p>
          <a:p>
            <a:endParaRPr lang="sr-Latn-RS" dirty="0" smtClean="0"/>
          </a:p>
          <a:p>
            <a:r>
              <a:rPr lang="en-US" dirty="0" smtClean="0"/>
              <a:t>Prolactin </a:t>
            </a:r>
            <a:r>
              <a:rPr lang="en-US" dirty="0"/>
              <a:t>acts synergistically with estrogen and progesterone, enhancing their </a:t>
            </a:r>
            <a:r>
              <a:rPr lang="en-US" dirty="0" smtClean="0"/>
              <a:t>effects</a:t>
            </a:r>
            <a:endParaRPr lang="sr-Latn-RS" dirty="0" smtClean="0"/>
          </a:p>
          <a:p>
            <a:pPr lvl="1"/>
            <a:r>
              <a:rPr lang="en-US" dirty="0" smtClean="0"/>
              <a:t>Regulates </a:t>
            </a:r>
            <a:r>
              <a:rPr lang="en-US" dirty="0"/>
              <a:t>milk secretion and protein synthesis in milk.</a:t>
            </a:r>
            <a:endParaRPr lang="sr-Cyrl-R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fontScale="90000"/>
          </a:bodyPr>
          <a:lstStyle/>
          <a:p>
            <a:pPr algn="ctr"/>
            <a:r>
              <a:rPr lang="en-US" dirty="0"/>
              <a:t>Physiology</a:t>
            </a:r>
          </a:p>
        </p:txBody>
      </p:sp>
      <p:sp>
        <p:nvSpPr>
          <p:cNvPr id="3" name="Content Placeholder 2"/>
          <p:cNvSpPr>
            <a:spLocks noGrp="1"/>
          </p:cNvSpPr>
          <p:nvPr>
            <p:ph idx="1"/>
          </p:nvPr>
        </p:nvSpPr>
        <p:spPr>
          <a:xfrm>
            <a:off x="457200" y="1219200"/>
            <a:ext cx="8229600" cy="5105400"/>
          </a:xfrm>
        </p:spPr>
        <p:txBody>
          <a:bodyPr/>
          <a:lstStyle/>
          <a:p>
            <a:pPr lvl="1">
              <a:buNone/>
            </a:pPr>
            <a:endParaRPr lang="sr-Cyrl-RS" dirty="0" smtClean="0"/>
          </a:p>
          <a:p>
            <a:pPr lvl="1"/>
            <a:endParaRPr lang="sr-Cyrl-RS" dirty="0" smtClean="0"/>
          </a:p>
        </p:txBody>
      </p:sp>
      <p:pic>
        <p:nvPicPr>
          <p:cNvPr id="4" name="Picture 3" descr="Snimak ekrana (22).png"/>
          <p:cNvPicPr>
            <a:picLocks noChangeAspect="1"/>
          </p:cNvPicPr>
          <p:nvPr/>
        </p:nvPicPr>
        <p:blipFill>
          <a:blip r:embed="rId2" cstate="print"/>
          <a:stretch>
            <a:fillRect/>
          </a:stretch>
        </p:blipFill>
        <p:spPr>
          <a:xfrm>
            <a:off x="381000" y="990600"/>
            <a:ext cx="3676650" cy="5362575"/>
          </a:xfrm>
          <a:prstGeom prst="rect">
            <a:avLst/>
          </a:prstGeom>
        </p:spPr>
      </p:pic>
      <p:sp>
        <p:nvSpPr>
          <p:cNvPr id="5" name="TextBox 4"/>
          <p:cNvSpPr txBox="1"/>
          <p:nvPr/>
        </p:nvSpPr>
        <p:spPr>
          <a:xfrm>
            <a:off x="4328680" y="1447800"/>
            <a:ext cx="3962400" cy="4093428"/>
          </a:xfrm>
          <a:prstGeom prst="rect">
            <a:avLst/>
          </a:prstGeom>
          <a:noFill/>
        </p:spPr>
        <p:txBody>
          <a:bodyPr wrap="square" rtlCol="0">
            <a:spAutoFit/>
          </a:bodyPr>
          <a:lstStyle/>
          <a:p>
            <a:pPr>
              <a:buFont typeface="Arial" pitchFamily="34" charset="0"/>
              <a:buChar char="•"/>
            </a:pPr>
            <a:r>
              <a:rPr lang="sr-Cyrl-RS" dirty="0" smtClean="0"/>
              <a:t> </a:t>
            </a:r>
            <a:r>
              <a:rPr lang="en-US" sz="2000" dirty="0"/>
              <a:t>Adolescent </a:t>
            </a:r>
            <a:r>
              <a:rPr lang="en-US" sz="2000" dirty="0" smtClean="0"/>
              <a:t>Breast</a:t>
            </a:r>
            <a:endParaRPr lang="sr-Latn-RS" sz="2000" dirty="0" smtClean="0"/>
          </a:p>
          <a:p>
            <a:pPr>
              <a:buFont typeface="Arial" pitchFamily="34" charset="0"/>
              <a:buChar char="•"/>
            </a:pPr>
            <a:endParaRPr lang="sr-Latn-RS" sz="2000" dirty="0"/>
          </a:p>
          <a:p>
            <a:endParaRPr lang="en-US" sz="2000" dirty="0"/>
          </a:p>
          <a:p>
            <a:pPr>
              <a:buFont typeface="Arial" pitchFamily="34" charset="0"/>
              <a:buChar char="•"/>
            </a:pPr>
            <a:endParaRPr lang="en-US" sz="2000" dirty="0"/>
          </a:p>
          <a:p>
            <a:pPr>
              <a:buFont typeface="Arial" pitchFamily="34" charset="0"/>
              <a:buChar char="•"/>
            </a:pPr>
            <a:r>
              <a:rPr lang="en-US" sz="2000" dirty="0"/>
              <a:t>The breast during </a:t>
            </a:r>
            <a:r>
              <a:rPr lang="en-US" sz="2000" dirty="0" smtClean="0"/>
              <a:t>pregnancy</a:t>
            </a:r>
            <a:endParaRPr lang="sr-Latn-RS" sz="2000" dirty="0" smtClean="0"/>
          </a:p>
          <a:p>
            <a:pPr>
              <a:buFont typeface="Arial" pitchFamily="34" charset="0"/>
              <a:buChar char="•"/>
            </a:pPr>
            <a:endParaRPr lang="sr-Latn-RS" sz="2000" dirty="0"/>
          </a:p>
          <a:p>
            <a:endParaRPr lang="en-US" sz="2000" dirty="0"/>
          </a:p>
          <a:p>
            <a:pPr>
              <a:buFont typeface="Arial" pitchFamily="34" charset="0"/>
              <a:buChar char="•"/>
            </a:pPr>
            <a:endParaRPr lang="en-US" sz="2000" dirty="0"/>
          </a:p>
          <a:p>
            <a:pPr>
              <a:buFont typeface="Arial" pitchFamily="34" charset="0"/>
              <a:buChar char="•"/>
            </a:pPr>
            <a:r>
              <a:rPr lang="en-US" sz="2000" dirty="0"/>
              <a:t>The breast during </a:t>
            </a:r>
            <a:r>
              <a:rPr lang="en-US" sz="2000" dirty="0" smtClean="0"/>
              <a:t>lactation</a:t>
            </a:r>
            <a:endParaRPr lang="sr-Latn-RS" sz="2000" dirty="0" smtClean="0"/>
          </a:p>
          <a:p>
            <a:pPr>
              <a:buFont typeface="Arial" pitchFamily="34" charset="0"/>
              <a:buChar char="•"/>
            </a:pPr>
            <a:endParaRPr lang="sr-Latn-RS" sz="2000" dirty="0"/>
          </a:p>
          <a:p>
            <a:endParaRPr lang="en-US" sz="2000" dirty="0"/>
          </a:p>
          <a:p>
            <a:pPr>
              <a:buFont typeface="Arial" pitchFamily="34" charset="0"/>
              <a:buChar char="•"/>
            </a:pPr>
            <a:endParaRPr lang="en-US" sz="2000" dirty="0"/>
          </a:p>
          <a:p>
            <a:pPr>
              <a:buFont typeface="Arial" pitchFamily="34" charset="0"/>
              <a:buChar char="•"/>
            </a:pPr>
            <a:r>
              <a:rPr lang="en-US" sz="2000" dirty="0"/>
              <a:t>The breast in </a:t>
            </a:r>
            <a:r>
              <a:rPr lang="en-US" sz="2000" dirty="0" err="1"/>
              <a:t>postmenopause</a:t>
            </a:r>
            <a:endParaRPr lang="en-US"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762000"/>
          </a:xfrm>
        </p:spPr>
        <p:txBody>
          <a:bodyPr>
            <a:normAutofit fontScale="90000"/>
          </a:bodyPr>
          <a:lstStyle/>
          <a:p>
            <a:pPr algn="ctr"/>
            <a:r>
              <a:rPr lang="sr-Latn-RS" dirty="0" smtClean="0"/>
              <a:t>Breast examination</a:t>
            </a:r>
            <a:endParaRPr lang="en-US" dirty="0"/>
          </a:p>
        </p:txBody>
      </p:sp>
      <p:sp>
        <p:nvSpPr>
          <p:cNvPr id="3" name="Content Placeholder 2"/>
          <p:cNvSpPr>
            <a:spLocks noGrp="1"/>
          </p:cNvSpPr>
          <p:nvPr>
            <p:ph idx="1"/>
          </p:nvPr>
        </p:nvSpPr>
        <p:spPr>
          <a:xfrm>
            <a:off x="381000" y="1219200"/>
            <a:ext cx="8229600" cy="5486400"/>
          </a:xfrm>
        </p:spPr>
        <p:txBody>
          <a:bodyPr>
            <a:noAutofit/>
          </a:bodyPr>
          <a:lstStyle/>
          <a:p>
            <a:r>
              <a:rPr lang="en-US" sz="3200" dirty="0"/>
              <a:t>Developmental Breast </a:t>
            </a:r>
            <a:r>
              <a:rPr lang="en-US" sz="3200" dirty="0" smtClean="0"/>
              <a:t>Anomalies</a:t>
            </a:r>
            <a:endParaRPr lang="en-US" sz="3200" dirty="0"/>
          </a:p>
          <a:p>
            <a:r>
              <a:rPr lang="en-US" sz="3200" dirty="0" smtClean="0"/>
              <a:t>Injury</a:t>
            </a:r>
            <a:endParaRPr lang="en-US" sz="3200" dirty="0"/>
          </a:p>
          <a:p>
            <a:r>
              <a:rPr lang="en-US" sz="3200" dirty="0"/>
              <a:t>Breast </a:t>
            </a:r>
            <a:r>
              <a:rPr lang="en-US" sz="3200" dirty="0" smtClean="0"/>
              <a:t>Pain</a:t>
            </a:r>
            <a:endParaRPr lang="en-US" sz="3200" dirty="0"/>
          </a:p>
          <a:p>
            <a:r>
              <a:rPr lang="en-US" sz="3200" dirty="0"/>
              <a:t>Inflammatory </a:t>
            </a:r>
            <a:r>
              <a:rPr lang="en-US" sz="3200" dirty="0" smtClean="0"/>
              <a:t>Processes</a:t>
            </a:r>
            <a:endParaRPr lang="en-US" sz="3200" dirty="0"/>
          </a:p>
          <a:p>
            <a:r>
              <a:rPr lang="en-US" sz="3200" dirty="0"/>
              <a:t>Nipple </a:t>
            </a:r>
            <a:r>
              <a:rPr lang="en-US" sz="3200" dirty="0" smtClean="0"/>
              <a:t>Discharge</a:t>
            </a:r>
            <a:endParaRPr lang="en-US" sz="3200" dirty="0"/>
          </a:p>
          <a:p>
            <a:r>
              <a:rPr lang="en-US" sz="3200" dirty="0"/>
              <a:t>Breast </a:t>
            </a:r>
            <a:r>
              <a:rPr lang="en-US" sz="3200" dirty="0" smtClean="0"/>
              <a:t>Lump</a:t>
            </a:r>
            <a:endParaRPr lang="en-US" sz="3200" dirty="0"/>
          </a:p>
          <a:p>
            <a:r>
              <a:rPr lang="en-US" sz="3200" dirty="0"/>
              <a:t>Enlargement of Axillary Lymph </a:t>
            </a:r>
            <a:r>
              <a:rPr lang="en-US" sz="3200" dirty="0" smtClean="0"/>
              <a:t>Nodes</a:t>
            </a:r>
            <a:endParaRPr lang="en-US" sz="3200" dirty="0"/>
          </a:p>
          <a:p>
            <a:r>
              <a:rPr lang="en-US" sz="3200" dirty="0"/>
              <a:t>Systematic Examination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27"/>
            <a:ext cx="8229600" cy="838200"/>
          </a:xfrm>
        </p:spPr>
        <p:txBody>
          <a:bodyPr>
            <a:normAutofit/>
          </a:bodyPr>
          <a:lstStyle/>
          <a:p>
            <a:pPr algn="ctr"/>
            <a:r>
              <a:rPr lang="sr-Latn-RS" dirty="0" smtClean="0"/>
              <a:t>Breast</a:t>
            </a:r>
            <a:endParaRPr lang="en-US" dirty="0"/>
          </a:p>
        </p:txBody>
      </p:sp>
      <p:sp>
        <p:nvSpPr>
          <p:cNvPr id="3" name="Content Placeholder 2"/>
          <p:cNvSpPr>
            <a:spLocks noGrp="1"/>
          </p:cNvSpPr>
          <p:nvPr>
            <p:ph idx="1"/>
          </p:nvPr>
        </p:nvSpPr>
        <p:spPr>
          <a:xfrm>
            <a:off x="457200" y="838200"/>
            <a:ext cx="8229600" cy="4617720"/>
          </a:xfrm>
        </p:spPr>
        <p:txBody>
          <a:bodyPr/>
          <a:lstStyle/>
          <a:p>
            <a:r>
              <a:rPr lang="en-US" dirty="0"/>
              <a:t>It is often the site of numerous pathological processes, of which cancer is the most common cause of death in women</a:t>
            </a:r>
          </a:p>
        </p:txBody>
      </p:sp>
      <p:pic>
        <p:nvPicPr>
          <p:cNvPr id="4" name="Picture 3" descr="6726eb1a67659ab5c9a4a7b780a895bcf4a77439.jpg"/>
          <p:cNvPicPr>
            <a:picLocks noChangeAspect="1"/>
          </p:cNvPicPr>
          <p:nvPr/>
        </p:nvPicPr>
        <p:blipFill>
          <a:blip r:embed="rId2" cstate="print"/>
          <a:stretch>
            <a:fillRect/>
          </a:stretch>
        </p:blipFill>
        <p:spPr>
          <a:xfrm>
            <a:off x="914400" y="1981200"/>
            <a:ext cx="6858000" cy="2153204"/>
          </a:xfrm>
          <a:prstGeom prst="rect">
            <a:avLst/>
          </a:prstGeom>
        </p:spPr>
      </p:pic>
      <p:pic>
        <p:nvPicPr>
          <p:cNvPr id="5" name="Picture 4" descr="C0131062.2e16d0ba.fill-920x613.jpg"/>
          <p:cNvPicPr>
            <a:picLocks noChangeAspect="1"/>
          </p:cNvPicPr>
          <p:nvPr/>
        </p:nvPicPr>
        <p:blipFill>
          <a:blip r:embed="rId3" cstate="print"/>
          <a:stretch>
            <a:fillRect/>
          </a:stretch>
        </p:blipFill>
        <p:spPr>
          <a:xfrm>
            <a:off x="990600" y="4343400"/>
            <a:ext cx="3467100" cy="2310144"/>
          </a:xfrm>
          <a:prstGeom prst="rect">
            <a:avLst/>
          </a:prstGeom>
        </p:spPr>
      </p:pic>
      <p:pic>
        <p:nvPicPr>
          <p:cNvPr id="6" name="Picture 5" descr="m_1407855126.jpg"/>
          <p:cNvPicPr>
            <a:picLocks noChangeAspect="1"/>
          </p:cNvPicPr>
          <p:nvPr/>
        </p:nvPicPr>
        <p:blipFill>
          <a:blip r:embed="rId4" cstate="print"/>
          <a:stretch>
            <a:fillRect/>
          </a:stretch>
        </p:blipFill>
        <p:spPr>
          <a:xfrm>
            <a:off x="4419600" y="4343400"/>
            <a:ext cx="3352800" cy="234315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90600"/>
          </a:xfrm>
        </p:spPr>
        <p:txBody>
          <a:bodyPr>
            <a:normAutofit/>
          </a:bodyPr>
          <a:lstStyle/>
          <a:p>
            <a:pPr algn="ctr"/>
            <a:r>
              <a:rPr lang="sr-Latn-RS" dirty="0" smtClean="0"/>
              <a:t>Breast examination</a:t>
            </a:r>
            <a:endParaRPr lang="en-US" dirty="0"/>
          </a:p>
        </p:txBody>
      </p:sp>
      <p:sp>
        <p:nvSpPr>
          <p:cNvPr id="3" name="Content Placeholder 2"/>
          <p:cNvSpPr>
            <a:spLocks noGrp="1"/>
          </p:cNvSpPr>
          <p:nvPr>
            <p:ph idx="1"/>
          </p:nvPr>
        </p:nvSpPr>
        <p:spPr>
          <a:xfrm>
            <a:off x="381000" y="1066800"/>
            <a:ext cx="8229600" cy="5486400"/>
          </a:xfrm>
        </p:spPr>
        <p:txBody>
          <a:bodyPr>
            <a:normAutofit fontScale="70000" lnSpcReduction="20000"/>
          </a:bodyPr>
          <a:lstStyle/>
          <a:p>
            <a:pPr marL="514350" indent="-514350" algn="ctr">
              <a:buNone/>
            </a:pPr>
            <a:r>
              <a:rPr lang="en-US" sz="3800" b="1" dirty="0"/>
              <a:t>Anamnesis</a:t>
            </a:r>
          </a:p>
          <a:p>
            <a:pPr marL="514350" indent="-514350" algn="ctr">
              <a:buNone/>
            </a:pPr>
            <a:endParaRPr lang="en-US" sz="3800" b="1" dirty="0"/>
          </a:p>
          <a:p>
            <a:r>
              <a:rPr lang="en-US" sz="3800" dirty="0"/>
              <a:t>Time from tumor appearance to </a:t>
            </a:r>
            <a:r>
              <a:rPr lang="en-US" sz="3800" dirty="0" smtClean="0"/>
              <a:t>examination</a:t>
            </a:r>
            <a:endParaRPr lang="en-US" sz="3800" dirty="0"/>
          </a:p>
          <a:p>
            <a:r>
              <a:rPr lang="en-US" sz="3800" dirty="0"/>
              <a:t>History of malignant breast tumors in the </a:t>
            </a:r>
            <a:r>
              <a:rPr lang="en-US" sz="3800" dirty="0" smtClean="0"/>
              <a:t>family</a:t>
            </a:r>
            <a:endParaRPr lang="en-US" sz="3800" dirty="0"/>
          </a:p>
          <a:p>
            <a:r>
              <a:rPr lang="en-US" sz="3800" dirty="0"/>
              <a:t>Age at first </a:t>
            </a:r>
            <a:r>
              <a:rPr lang="en-US" sz="3800" dirty="0" smtClean="0"/>
              <a:t>menstruation</a:t>
            </a:r>
            <a:endParaRPr lang="en-US" sz="3800" dirty="0"/>
          </a:p>
          <a:p>
            <a:r>
              <a:rPr lang="en-US" sz="3800" dirty="0"/>
              <a:t>Hormonal status (menopause or not</a:t>
            </a:r>
            <a:r>
              <a:rPr lang="en-US" sz="3800" dirty="0" smtClean="0"/>
              <a:t>)</a:t>
            </a:r>
            <a:endParaRPr lang="en-US" sz="3800" dirty="0"/>
          </a:p>
          <a:p>
            <a:r>
              <a:rPr lang="en-US" sz="3800" dirty="0"/>
              <a:t>Day of menstrual cycle at the time of </a:t>
            </a:r>
            <a:r>
              <a:rPr lang="en-US" sz="3800" dirty="0" smtClean="0"/>
              <a:t>examination</a:t>
            </a:r>
            <a:endParaRPr lang="en-US" sz="3800" dirty="0"/>
          </a:p>
          <a:p>
            <a:r>
              <a:rPr lang="en-US" sz="3800" dirty="0"/>
              <a:t>Presence of premenstrual breast </a:t>
            </a:r>
            <a:r>
              <a:rPr lang="en-US" sz="3800" dirty="0" smtClean="0"/>
              <a:t>syndrome</a:t>
            </a:r>
            <a:endParaRPr lang="en-US" sz="3800" dirty="0"/>
          </a:p>
          <a:p>
            <a:r>
              <a:rPr lang="en-US" sz="3800" dirty="0"/>
              <a:t>Previous hormone </a:t>
            </a:r>
            <a:r>
              <a:rPr lang="en-US" sz="3800" dirty="0" smtClean="0"/>
              <a:t>use</a:t>
            </a:r>
            <a:endParaRPr lang="en-US" sz="3800" dirty="0"/>
          </a:p>
          <a:p>
            <a:r>
              <a:rPr lang="en-US" sz="3800" dirty="0"/>
              <a:t>Number of pregnancies, deliveries, </a:t>
            </a:r>
            <a:r>
              <a:rPr lang="en-US" sz="3800" dirty="0" smtClean="0"/>
              <a:t>miscarriages</a:t>
            </a:r>
            <a:endParaRPr lang="en-US" sz="3800" dirty="0"/>
          </a:p>
          <a:p>
            <a:r>
              <a:rPr lang="en-US" sz="3800" dirty="0" smtClean="0"/>
              <a:t>Stress</a:t>
            </a:r>
            <a:endParaRPr lang="en-US" sz="3800" dirty="0"/>
          </a:p>
          <a:p>
            <a:r>
              <a:rPr lang="en-US" sz="3800" dirty="0"/>
              <a:t>Dietary habits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pPr algn="ctr"/>
            <a:r>
              <a:rPr lang="sr-Latn-RS" dirty="0"/>
              <a:t>Breast examination</a:t>
            </a:r>
            <a:endParaRPr lang="en-US" dirty="0"/>
          </a:p>
        </p:txBody>
      </p:sp>
      <p:sp>
        <p:nvSpPr>
          <p:cNvPr id="3" name="Content Placeholder 2"/>
          <p:cNvSpPr>
            <a:spLocks noGrp="1"/>
          </p:cNvSpPr>
          <p:nvPr>
            <p:ph idx="1"/>
          </p:nvPr>
        </p:nvSpPr>
        <p:spPr>
          <a:xfrm>
            <a:off x="381000" y="990600"/>
            <a:ext cx="8229600" cy="5486400"/>
          </a:xfrm>
        </p:spPr>
        <p:txBody>
          <a:bodyPr>
            <a:normAutofit fontScale="85000" lnSpcReduction="20000"/>
          </a:bodyPr>
          <a:lstStyle/>
          <a:p>
            <a:pPr marL="514350" indent="-514350" algn="ctr">
              <a:buNone/>
            </a:pPr>
            <a:r>
              <a:rPr lang="en-US" sz="3200" b="1" dirty="0"/>
              <a:t>Physical Examination</a:t>
            </a:r>
          </a:p>
          <a:p>
            <a:pPr marL="514350" indent="-514350" algn="ctr">
              <a:buNone/>
            </a:pPr>
            <a:endParaRPr lang="en-US" sz="3200" dirty="0"/>
          </a:p>
          <a:p>
            <a:pPr marL="514350" indent="-514350" algn="ctr">
              <a:buNone/>
            </a:pPr>
            <a:r>
              <a:rPr lang="en-US" sz="3200" dirty="0"/>
              <a:t>Patient's Position</a:t>
            </a:r>
          </a:p>
          <a:p>
            <a:pPr marL="514350" indent="-514350" algn="ctr">
              <a:buNone/>
            </a:pPr>
            <a:endParaRPr lang="en-US" sz="3200" dirty="0"/>
          </a:p>
          <a:p>
            <a:r>
              <a:rPr lang="en-US" sz="3200" dirty="0"/>
              <a:t>Patient undressed from the waist up</a:t>
            </a:r>
          </a:p>
          <a:p>
            <a:endParaRPr lang="en-US" sz="3200" dirty="0"/>
          </a:p>
          <a:p>
            <a:r>
              <a:rPr lang="en-US" sz="3200" dirty="0"/>
              <a:t>Examination in an upright position (with arms by the sides and above the head)</a:t>
            </a:r>
          </a:p>
          <a:p>
            <a:endParaRPr lang="en-US" sz="3200" dirty="0"/>
          </a:p>
          <a:p>
            <a:r>
              <a:rPr lang="en-US" sz="3200" dirty="0"/>
              <a:t>Examination in a lying position (breast tissue "spreads out" over the chest wall, reducing vertical dimension of glandular breast tissue, which facilitates examination especially in cases of voluminous and hypertrophic breasts)</a:t>
            </a:r>
            <a:endParaRPr lang="sr-Cyrl-RS" dirty="0" smtClean="0"/>
          </a:p>
          <a:p>
            <a:pPr marL="514350" indent="-514350"/>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533400"/>
          </a:xfrm>
        </p:spPr>
        <p:txBody>
          <a:bodyPr>
            <a:normAutofit fontScale="90000"/>
          </a:bodyPr>
          <a:lstStyle/>
          <a:p>
            <a:pPr algn="ctr"/>
            <a:r>
              <a:rPr lang="sr-Latn-RS" dirty="0"/>
              <a:t>Breast examination</a:t>
            </a:r>
            <a:endParaRPr lang="en-US" dirty="0"/>
          </a:p>
        </p:txBody>
      </p:sp>
      <p:sp>
        <p:nvSpPr>
          <p:cNvPr id="3" name="Content Placeholder 2"/>
          <p:cNvSpPr>
            <a:spLocks noGrp="1"/>
          </p:cNvSpPr>
          <p:nvPr>
            <p:ph idx="1"/>
          </p:nvPr>
        </p:nvSpPr>
        <p:spPr>
          <a:xfrm>
            <a:off x="381000" y="1524000"/>
            <a:ext cx="8229600" cy="4389120"/>
          </a:xfrm>
        </p:spPr>
        <p:txBody>
          <a:bodyPr>
            <a:normAutofit/>
          </a:bodyPr>
          <a:lstStyle/>
          <a:p>
            <a:pPr marL="514350" indent="-514350">
              <a:buNone/>
            </a:pPr>
            <a:endParaRPr lang="sr-Cyrl-RS" sz="2400" dirty="0" smtClean="0"/>
          </a:p>
          <a:p>
            <a:pPr marL="514350" indent="-514350"/>
            <a:endParaRPr lang="en-US" dirty="0"/>
          </a:p>
        </p:txBody>
      </p:sp>
      <p:pic>
        <p:nvPicPr>
          <p:cNvPr id="7" name="Picture 6" descr="20181104_152145.jpg"/>
          <p:cNvPicPr>
            <a:picLocks noChangeAspect="1"/>
          </p:cNvPicPr>
          <p:nvPr/>
        </p:nvPicPr>
        <p:blipFill>
          <a:blip r:embed="rId2" cstate="print"/>
          <a:srcRect b="21352"/>
          <a:stretch>
            <a:fillRect/>
          </a:stretch>
        </p:blipFill>
        <p:spPr>
          <a:xfrm>
            <a:off x="0" y="914400"/>
            <a:ext cx="4456346" cy="3124200"/>
          </a:xfrm>
          <a:prstGeom prst="rect">
            <a:avLst/>
          </a:prstGeom>
        </p:spPr>
      </p:pic>
      <p:pic>
        <p:nvPicPr>
          <p:cNvPr id="8" name="Picture 7" descr="20181104_152211.jpg"/>
          <p:cNvPicPr>
            <a:picLocks noChangeAspect="1"/>
          </p:cNvPicPr>
          <p:nvPr/>
        </p:nvPicPr>
        <p:blipFill>
          <a:blip r:embed="rId3" cstate="print"/>
          <a:srcRect b="17778"/>
          <a:stretch>
            <a:fillRect/>
          </a:stretch>
        </p:blipFill>
        <p:spPr>
          <a:xfrm>
            <a:off x="4579739" y="914400"/>
            <a:ext cx="4564261" cy="3124200"/>
          </a:xfrm>
          <a:prstGeom prst="rect">
            <a:avLst/>
          </a:prstGeom>
        </p:spPr>
      </p:pic>
      <p:pic>
        <p:nvPicPr>
          <p:cNvPr id="9" name="Picture 8" descr="20181104_152235.jpg"/>
          <p:cNvPicPr>
            <a:picLocks noChangeAspect="1"/>
          </p:cNvPicPr>
          <p:nvPr/>
        </p:nvPicPr>
        <p:blipFill>
          <a:blip r:embed="rId4" cstate="print"/>
          <a:srcRect b="21111"/>
          <a:stretch>
            <a:fillRect/>
          </a:stretch>
        </p:blipFill>
        <p:spPr>
          <a:xfrm>
            <a:off x="2819400" y="4097890"/>
            <a:ext cx="3823309" cy="276011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90600"/>
          </a:xfrm>
        </p:spPr>
        <p:txBody>
          <a:bodyPr/>
          <a:lstStyle/>
          <a:p>
            <a:pPr algn="ctr"/>
            <a:r>
              <a:rPr lang="sr-Latn-RS" dirty="0"/>
              <a:t>Breast examination</a:t>
            </a:r>
            <a:endParaRPr lang="en-US" dirty="0"/>
          </a:p>
        </p:txBody>
      </p:sp>
      <p:sp>
        <p:nvSpPr>
          <p:cNvPr id="3" name="Content Placeholder 2"/>
          <p:cNvSpPr>
            <a:spLocks noGrp="1"/>
          </p:cNvSpPr>
          <p:nvPr>
            <p:ph idx="1"/>
          </p:nvPr>
        </p:nvSpPr>
        <p:spPr>
          <a:xfrm>
            <a:off x="381000" y="1143000"/>
            <a:ext cx="8229600" cy="5257800"/>
          </a:xfrm>
        </p:spPr>
        <p:txBody>
          <a:bodyPr>
            <a:normAutofit fontScale="62500" lnSpcReduction="20000"/>
          </a:bodyPr>
          <a:lstStyle/>
          <a:p>
            <a:pPr marL="514350" indent="-514350" algn="ctr">
              <a:buNone/>
            </a:pPr>
            <a:r>
              <a:rPr lang="en-US" sz="3200" b="1" dirty="0"/>
              <a:t>Physical Examination</a:t>
            </a:r>
          </a:p>
          <a:p>
            <a:pPr marL="514350" indent="-514350" algn="ctr">
              <a:buNone/>
            </a:pPr>
            <a:endParaRPr lang="en-US" sz="3200" b="1" dirty="0"/>
          </a:p>
          <a:p>
            <a:pPr marL="514350" indent="-514350" algn="ctr">
              <a:buNone/>
            </a:pPr>
            <a:r>
              <a:rPr lang="en-US" sz="3200" dirty="0"/>
              <a:t>Inspection (appearance, position, breast symmetry)</a:t>
            </a:r>
          </a:p>
          <a:p>
            <a:pPr marL="514350" indent="-514350" algn="ctr">
              <a:buNone/>
            </a:pPr>
            <a:endParaRPr lang="en-US" sz="3200" dirty="0"/>
          </a:p>
          <a:p>
            <a:r>
              <a:rPr lang="en-US" sz="3200" dirty="0"/>
              <a:t>Retraction of the nipple</a:t>
            </a:r>
          </a:p>
          <a:p>
            <a:endParaRPr lang="en-US" sz="3200" dirty="0"/>
          </a:p>
          <a:p>
            <a:r>
              <a:rPr lang="en-US" sz="3200" dirty="0"/>
              <a:t>Increased flaking of nipple skin</a:t>
            </a:r>
          </a:p>
          <a:p>
            <a:endParaRPr lang="en-US" sz="3200" dirty="0"/>
          </a:p>
          <a:p>
            <a:r>
              <a:rPr lang="en-US" sz="3200" dirty="0"/>
              <a:t>Raspberry-like appearance of the nipple</a:t>
            </a:r>
          </a:p>
          <a:p>
            <a:endParaRPr lang="en-US" sz="3200" dirty="0"/>
          </a:p>
          <a:p>
            <a:r>
              <a:rPr lang="en-US" sz="3200" dirty="0"/>
              <a:t>Retraction of breast skin</a:t>
            </a:r>
          </a:p>
          <a:p>
            <a:endParaRPr lang="en-US" sz="3200" dirty="0"/>
          </a:p>
          <a:p>
            <a:r>
              <a:rPr lang="en-US" sz="3200" dirty="0"/>
              <a:t>Swelling of breast skin with an appearance of "orange peel"</a:t>
            </a:r>
          </a:p>
          <a:p>
            <a:endParaRPr lang="en-US" sz="3200" dirty="0"/>
          </a:p>
          <a:p>
            <a:r>
              <a:rPr lang="en-US" sz="3200" dirty="0"/>
              <a:t>Presence of nodules on the skin</a:t>
            </a:r>
          </a:p>
          <a:p>
            <a:endParaRPr lang="en-US" sz="3200" dirty="0"/>
          </a:p>
          <a:p>
            <a:r>
              <a:rPr lang="en-US" sz="3200" dirty="0"/>
              <a:t>Presence of wounds or ulcerations on the skin</a:t>
            </a:r>
            <a:endParaRPr lang="sr-Cyrl-RS" sz="2200" dirty="0" smtClean="0"/>
          </a:p>
          <a:p>
            <a:pPr marL="880110" lvl="1" indent="-514350"/>
            <a:endParaRPr lang="sr-Cyrl-RS" dirty="0" smtClean="0"/>
          </a:p>
          <a:p>
            <a:pPr marL="514350" indent="-514350"/>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0181104_152842.jpg"/>
          <p:cNvPicPr>
            <a:picLocks noGrp="1" noChangeAspect="1"/>
          </p:cNvPicPr>
          <p:nvPr>
            <p:ph idx="1"/>
          </p:nvPr>
        </p:nvPicPr>
        <p:blipFill>
          <a:blip r:embed="rId2" cstate="print"/>
          <a:srcRect b="15624"/>
          <a:stretch>
            <a:fillRect/>
          </a:stretch>
        </p:blipFill>
        <p:spPr>
          <a:xfrm>
            <a:off x="0" y="1"/>
            <a:ext cx="4684082" cy="3352800"/>
          </a:xfrm>
        </p:spPr>
      </p:pic>
      <p:pic>
        <p:nvPicPr>
          <p:cNvPr id="5" name="Picture 4" descr="20181104_152925.jpg"/>
          <p:cNvPicPr>
            <a:picLocks noChangeAspect="1"/>
          </p:cNvPicPr>
          <p:nvPr/>
        </p:nvPicPr>
        <p:blipFill>
          <a:blip r:embed="rId3" cstate="print"/>
          <a:srcRect b="14444"/>
          <a:stretch>
            <a:fillRect/>
          </a:stretch>
        </p:blipFill>
        <p:spPr>
          <a:xfrm>
            <a:off x="4634666" y="0"/>
            <a:ext cx="4509334" cy="3352800"/>
          </a:xfrm>
          <a:prstGeom prst="rect">
            <a:avLst/>
          </a:prstGeom>
        </p:spPr>
      </p:pic>
      <p:pic>
        <p:nvPicPr>
          <p:cNvPr id="6" name="Picture 5" descr="20181104_152943.jpg"/>
          <p:cNvPicPr>
            <a:picLocks noChangeAspect="1"/>
          </p:cNvPicPr>
          <p:nvPr/>
        </p:nvPicPr>
        <p:blipFill>
          <a:blip r:embed="rId4" cstate="print"/>
          <a:srcRect b="15556"/>
          <a:stretch>
            <a:fillRect/>
          </a:stretch>
        </p:blipFill>
        <p:spPr>
          <a:xfrm>
            <a:off x="2133600" y="3505200"/>
            <a:ext cx="4554497" cy="32004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0181104_153004.jpg"/>
          <p:cNvPicPr>
            <a:picLocks noGrp="1" noChangeAspect="1"/>
          </p:cNvPicPr>
          <p:nvPr>
            <p:ph idx="1"/>
          </p:nvPr>
        </p:nvPicPr>
        <p:blipFill>
          <a:blip r:embed="rId2" cstate="print"/>
          <a:srcRect b="20832"/>
          <a:stretch>
            <a:fillRect/>
          </a:stretch>
        </p:blipFill>
        <p:spPr>
          <a:xfrm>
            <a:off x="0" y="1"/>
            <a:ext cx="4544430" cy="3124200"/>
          </a:xfrm>
        </p:spPr>
      </p:pic>
      <p:pic>
        <p:nvPicPr>
          <p:cNvPr id="5" name="Picture 4" descr="20181104_153025.jpg"/>
          <p:cNvPicPr>
            <a:picLocks noChangeAspect="1"/>
          </p:cNvPicPr>
          <p:nvPr/>
        </p:nvPicPr>
        <p:blipFill>
          <a:blip r:embed="rId3" cstate="print"/>
          <a:srcRect b="20000"/>
          <a:stretch>
            <a:fillRect/>
          </a:stretch>
        </p:blipFill>
        <p:spPr>
          <a:xfrm>
            <a:off x="4813454" y="0"/>
            <a:ext cx="4330546" cy="3124200"/>
          </a:xfrm>
          <a:prstGeom prst="rect">
            <a:avLst/>
          </a:prstGeom>
        </p:spPr>
      </p:pic>
      <p:pic>
        <p:nvPicPr>
          <p:cNvPr id="6" name="Picture 5" descr="20181104_153126.jpg"/>
          <p:cNvPicPr>
            <a:picLocks noChangeAspect="1"/>
          </p:cNvPicPr>
          <p:nvPr/>
        </p:nvPicPr>
        <p:blipFill>
          <a:blip r:embed="rId4" cstate="print"/>
          <a:srcRect b="16667"/>
          <a:stretch>
            <a:fillRect/>
          </a:stretch>
        </p:blipFill>
        <p:spPr>
          <a:xfrm>
            <a:off x="1" y="3768438"/>
            <a:ext cx="4495800" cy="3089562"/>
          </a:xfrm>
          <a:prstGeom prst="rect">
            <a:avLst/>
          </a:prstGeom>
        </p:spPr>
      </p:pic>
      <p:pic>
        <p:nvPicPr>
          <p:cNvPr id="7" name="Picture 6" descr="20181104_153154.jpg"/>
          <p:cNvPicPr>
            <a:picLocks noChangeAspect="1"/>
          </p:cNvPicPr>
          <p:nvPr/>
        </p:nvPicPr>
        <p:blipFill>
          <a:blip r:embed="rId5" cstate="print"/>
          <a:stretch>
            <a:fillRect/>
          </a:stretch>
        </p:blipFill>
        <p:spPr>
          <a:xfrm>
            <a:off x="4631661" y="3733800"/>
            <a:ext cx="4512339" cy="31242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0181104_153227.jpg"/>
          <p:cNvPicPr>
            <a:picLocks noGrp="1" noChangeAspect="1"/>
          </p:cNvPicPr>
          <p:nvPr>
            <p:ph idx="1"/>
          </p:nvPr>
        </p:nvPicPr>
        <p:blipFill>
          <a:blip r:embed="rId2" cstate="print"/>
          <a:stretch>
            <a:fillRect/>
          </a:stretch>
        </p:blipFill>
        <p:spPr>
          <a:xfrm>
            <a:off x="0" y="1"/>
            <a:ext cx="4572000" cy="3429690"/>
          </a:xfrm>
        </p:spPr>
      </p:pic>
      <p:pic>
        <p:nvPicPr>
          <p:cNvPr id="5" name="Picture 4" descr="20181104_153246.jpg"/>
          <p:cNvPicPr>
            <a:picLocks noChangeAspect="1"/>
          </p:cNvPicPr>
          <p:nvPr/>
        </p:nvPicPr>
        <p:blipFill>
          <a:blip r:embed="rId3" cstate="print"/>
          <a:srcRect b="18889"/>
          <a:stretch>
            <a:fillRect/>
          </a:stretch>
        </p:blipFill>
        <p:spPr>
          <a:xfrm>
            <a:off x="0" y="3810000"/>
            <a:ext cx="4550395" cy="3048000"/>
          </a:xfrm>
          <a:prstGeom prst="rect">
            <a:avLst/>
          </a:prstGeom>
        </p:spPr>
      </p:pic>
      <p:pic>
        <p:nvPicPr>
          <p:cNvPr id="6" name="Picture 5" descr="20181104_153303.jpg"/>
          <p:cNvPicPr>
            <a:picLocks noChangeAspect="1"/>
          </p:cNvPicPr>
          <p:nvPr/>
        </p:nvPicPr>
        <p:blipFill>
          <a:blip r:embed="rId4" cstate="print"/>
          <a:srcRect b="15556"/>
          <a:stretch>
            <a:fillRect/>
          </a:stretch>
        </p:blipFill>
        <p:spPr>
          <a:xfrm>
            <a:off x="4800600" y="685800"/>
            <a:ext cx="4114800" cy="467982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pPr algn="ctr"/>
            <a:r>
              <a:rPr lang="sr-Latn-RS" dirty="0" smtClean="0"/>
              <a:t>Breast examination</a:t>
            </a:r>
            <a:endParaRPr lang="en-US" dirty="0"/>
          </a:p>
        </p:txBody>
      </p:sp>
      <p:sp>
        <p:nvSpPr>
          <p:cNvPr id="3" name="Content Placeholder 2"/>
          <p:cNvSpPr>
            <a:spLocks noGrp="1"/>
          </p:cNvSpPr>
          <p:nvPr>
            <p:ph idx="1"/>
          </p:nvPr>
        </p:nvSpPr>
        <p:spPr>
          <a:xfrm>
            <a:off x="381000" y="990600"/>
            <a:ext cx="8229600" cy="5562600"/>
          </a:xfrm>
        </p:spPr>
        <p:txBody>
          <a:bodyPr>
            <a:normAutofit fontScale="85000" lnSpcReduction="20000"/>
          </a:bodyPr>
          <a:lstStyle/>
          <a:p>
            <a:pPr marL="514350" indent="-514350" algn="ctr">
              <a:buNone/>
            </a:pPr>
            <a:r>
              <a:rPr lang="en-US" sz="3200" b="1" dirty="0"/>
              <a:t>Physical Examination</a:t>
            </a:r>
          </a:p>
          <a:p>
            <a:pPr marL="514350" indent="-514350">
              <a:buNone/>
            </a:pPr>
            <a:endParaRPr lang="sr-Cyrl-RS" dirty="0" smtClean="0"/>
          </a:p>
          <a:p>
            <a:pPr marL="514350" indent="-514350" algn="ctr">
              <a:buNone/>
            </a:pPr>
            <a:r>
              <a:rPr lang="en-US" dirty="0"/>
              <a:t>Palpation</a:t>
            </a:r>
          </a:p>
          <a:p>
            <a:pPr marL="514350" indent="-514350" algn="ctr">
              <a:buNone/>
            </a:pPr>
            <a:endParaRPr lang="en-US" dirty="0"/>
          </a:p>
          <a:p>
            <a:r>
              <a:rPr lang="en-US" dirty="0"/>
              <a:t>Start from the opposite (conditionally healthy) breast</a:t>
            </a:r>
          </a:p>
          <a:p>
            <a:endParaRPr lang="en-US" dirty="0"/>
          </a:p>
          <a:p>
            <a:r>
              <a:rPr lang="en-US" dirty="0"/>
              <a:t>Palpate with the palm and laid-out fingers, not just the fingertips</a:t>
            </a:r>
          </a:p>
          <a:p>
            <a:endParaRPr lang="en-US" dirty="0"/>
          </a:p>
          <a:p>
            <a:r>
              <a:rPr lang="en-US" dirty="0"/>
              <a:t>Determine the consistency and homogeneity of the glandular tissue</a:t>
            </a:r>
          </a:p>
          <a:p>
            <a:endParaRPr lang="en-US" dirty="0"/>
          </a:p>
          <a:p>
            <a:r>
              <a:rPr lang="en-US" dirty="0"/>
              <a:t>Palpate the entire breast including the axillary tail</a:t>
            </a:r>
          </a:p>
          <a:p>
            <a:endParaRPr lang="en-US" dirty="0"/>
          </a:p>
          <a:p>
            <a:r>
              <a:rPr lang="en-US" dirty="0" err="1"/>
              <a:t>Retromammary</a:t>
            </a:r>
            <a:r>
              <a:rPr lang="en-US" dirty="0"/>
              <a:t> space</a:t>
            </a:r>
          </a:p>
          <a:p>
            <a:endParaRPr lang="en-US" dirty="0"/>
          </a:p>
          <a:p>
            <a:r>
              <a:rPr lang="en-US" dirty="0"/>
              <a:t>Areola-nipple complex</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0181104_152255.jpg"/>
          <p:cNvPicPr>
            <a:picLocks noGrp="1" noChangeAspect="1"/>
          </p:cNvPicPr>
          <p:nvPr>
            <p:ph idx="1"/>
          </p:nvPr>
        </p:nvPicPr>
        <p:blipFill>
          <a:blip r:embed="rId2" cstate="print"/>
          <a:srcRect r="3187" b="20832"/>
          <a:stretch>
            <a:fillRect/>
          </a:stretch>
        </p:blipFill>
        <p:spPr>
          <a:xfrm>
            <a:off x="0" y="1"/>
            <a:ext cx="4865416" cy="3352800"/>
          </a:xfrm>
        </p:spPr>
      </p:pic>
      <p:pic>
        <p:nvPicPr>
          <p:cNvPr id="5" name="Picture 4" descr="20181104_152408.jpg"/>
          <p:cNvPicPr>
            <a:picLocks noChangeAspect="1"/>
          </p:cNvPicPr>
          <p:nvPr/>
        </p:nvPicPr>
        <p:blipFill>
          <a:blip r:embed="rId3" cstate="print"/>
          <a:srcRect b="20000"/>
          <a:stretch>
            <a:fillRect/>
          </a:stretch>
        </p:blipFill>
        <p:spPr>
          <a:xfrm>
            <a:off x="0" y="3559960"/>
            <a:ext cx="4876800" cy="3298039"/>
          </a:xfrm>
          <a:prstGeom prst="rect">
            <a:avLst/>
          </a:prstGeom>
        </p:spPr>
      </p:pic>
      <p:pic>
        <p:nvPicPr>
          <p:cNvPr id="6" name="Picture 5" descr="20181104_152313.jpg"/>
          <p:cNvPicPr>
            <a:picLocks noChangeAspect="1"/>
          </p:cNvPicPr>
          <p:nvPr/>
        </p:nvPicPr>
        <p:blipFill>
          <a:blip r:embed="rId4" cstate="print"/>
          <a:srcRect b="21111"/>
          <a:stretch>
            <a:fillRect/>
          </a:stretch>
        </p:blipFill>
        <p:spPr>
          <a:xfrm>
            <a:off x="4996160" y="0"/>
            <a:ext cx="4147840" cy="3352800"/>
          </a:xfrm>
          <a:prstGeom prst="rect">
            <a:avLst/>
          </a:prstGeom>
        </p:spPr>
      </p:pic>
      <p:pic>
        <p:nvPicPr>
          <p:cNvPr id="7" name="Picture 6" descr="20181104_152430.jpg"/>
          <p:cNvPicPr>
            <a:picLocks noChangeAspect="1"/>
          </p:cNvPicPr>
          <p:nvPr/>
        </p:nvPicPr>
        <p:blipFill>
          <a:blip r:embed="rId5" cstate="print"/>
          <a:srcRect b="22222"/>
          <a:stretch>
            <a:fillRect/>
          </a:stretch>
        </p:blipFill>
        <p:spPr>
          <a:xfrm>
            <a:off x="5029200" y="3581400"/>
            <a:ext cx="4114800" cy="327659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pPr algn="ctr"/>
            <a:r>
              <a:rPr lang="sr-Latn-RS" dirty="0"/>
              <a:t>Breast examination</a:t>
            </a:r>
            <a:endParaRPr lang="en-US" dirty="0"/>
          </a:p>
        </p:txBody>
      </p:sp>
      <p:sp>
        <p:nvSpPr>
          <p:cNvPr id="3" name="Content Placeholder 2"/>
          <p:cNvSpPr>
            <a:spLocks noGrp="1"/>
          </p:cNvSpPr>
          <p:nvPr>
            <p:ph idx="1"/>
          </p:nvPr>
        </p:nvSpPr>
        <p:spPr>
          <a:xfrm>
            <a:off x="381000" y="1066800"/>
            <a:ext cx="8229600" cy="5334000"/>
          </a:xfrm>
        </p:spPr>
        <p:txBody>
          <a:bodyPr>
            <a:normAutofit fontScale="92500" lnSpcReduction="10000"/>
          </a:bodyPr>
          <a:lstStyle/>
          <a:p>
            <a:pPr marL="514350" indent="-514350" algn="ctr">
              <a:buNone/>
            </a:pPr>
            <a:r>
              <a:rPr lang="en-US" sz="3200" b="1" dirty="0"/>
              <a:t>Physical Examination</a:t>
            </a:r>
          </a:p>
          <a:p>
            <a:pPr marL="514350" indent="-514350" algn="ctr">
              <a:buNone/>
            </a:pPr>
            <a:endParaRPr lang="sr-Cyrl-RS" dirty="0" smtClean="0"/>
          </a:p>
          <a:p>
            <a:pPr marL="514350" indent="-514350" algn="ctr">
              <a:buNone/>
            </a:pPr>
            <a:r>
              <a:rPr lang="en-US" dirty="0"/>
              <a:t>Palpation Findings</a:t>
            </a:r>
          </a:p>
          <a:p>
            <a:pPr marL="514350" indent="-514350" algn="ctr">
              <a:buNone/>
            </a:pPr>
            <a:endParaRPr lang="en-US" dirty="0"/>
          </a:p>
          <a:p>
            <a:r>
              <a:rPr lang="en-US" dirty="0"/>
              <a:t>Elastic glandular tissue - normal finding</a:t>
            </a:r>
          </a:p>
          <a:p>
            <a:endParaRPr lang="en-US" dirty="0"/>
          </a:p>
          <a:p>
            <a:r>
              <a:rPr lang="en-US" dirty="0"/>
              <a:t>Two-dimensional resistances (length and width) - breast dysplasia</a:t>
            </a:r>
          </a:p>
          <a:p>
            <a:endParaRPr lang="en-US" dirty="0"/>
          </a:p>
          <a:p>
            <a:r>
              <a:rPr lang="en-US" dirty="0"/>
              <a:t>Coarse dysplastic changes - severe degree of dysplasia</a:t>
            </a:r>
          </a:p>
          <a:p>
            <a:endParaRPr lang="en-US" dirty="0"/>
          </a:p>
          <a:p>
            <a:r>
              <a:rPr lang="en-US" dirty="0"/>
              <a:t>Three-dimensional changes (length, width, and depth) - tumor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Embriology</a:t>
            </a:r>
            <a:endParaRPr lang="en-US" dirty="0"/>
          </a:p>
        </p:txBody>
      </p:sp>
      <p:sp>
        <p:nvSpPr>
          <p:cNvPr id="3" name="Content Placeholder 2"/>
          <p:cNvSpPr>
            <a:spLocks noGrp="1"/>
          </p:cNvSpPr>
          <p:nvPr>
            <p:ph idx="1"/>
          </p:nvPr>
        </p:nvSpPr>
        <p:spPr>
          <a:xfrm>
            <a:off x="4191000" y="1371600"/>
            <a:ext cx="4572000" cy="5029200"/>
          </a:xfrm>
        </p:spPr>
        <p:txBody>
          <a:bodyPr>
            <a:normAutofit fontScale="92500"/>
          </a:bodyPr>
          <a:lstStyle/>
          <a:p>
            <a:r>
              <a:rPr lang="en-US" dirty="0"/>
              <a:t>During the 4th to 6th week of embryonic development, the "milk line" forms as ectodermal thickening in the pectoral region of the </a:t>
            </a:r>
            <a:r>
              <a:rPr lang="en-US" dirty="0" smtClean="0"/>
              <a:t>embryo</a:t>
            </a:r>
            <a:r>
              <a:rPr lang="sr-Latn-RS" dirty="0" smtClean="0"/>
              <a:t> (A)</a:t>
            </a:r>
            <a:endParaRPr lang="en-US" dirty="0"/>
          </a:p>
          <a:p>
            <a:endParaRPr lang="en-US" dirty="0"/>
          </a:p>
          <a:p>
            <a:r>
              <a:rPr lang="en-US" dirty="0"/>
              <a:t>By the 9th week of fetal development, regression occurs except in the chest region, where it takes the form of the "milk bud." It is located between the skin and the superficial pectoral </a:t>
            </a:r>
            <a:r>
              <a:rPr lang="en-US" dirty="0" smtClean="0"/>
              <a:t>fascia</a:t>
            </a:r>
            <a:r>
              <a:rPr lang="sr-Latn-RS" dirty="0" smtClean="0"/>
              <a:t> (B)</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304800" y="3733800"/>
            <a:ext cx="3429000" cy="2743200"/>
          </a:xfrm>
          <a:prstGeom prst="rect">
            <a:avLst/>
          </a:prstGeom>
          <a:solidFill>
            <a:schemeClr val="bg1"/>
          </a:solidFill>
          <a:ln w="9525">
            <a:solidFill>
              <a:schemeClr val="bg1"/>
            </a:solidFill>
            <a:miter lim="800000"/>
            <a:headEnd/>
            <a:tailEnd/>
          </a:ln>
        </p:spPr>
      </p:pic>
      <p:pic>
        <p:nvPicPr>
          <p:cNvPr id="5" name="Picture 4" descr="3-s2.0-B9780323359559000039-f003-001-9780323359559.jpg"/>
          <p:cNvPicPr>
            <a:picLocks noChangeAspect="1"/>
          </p:cNvPicPr>
          <p:nvPr/>
        </p:nvPicPr>
        <p:blipFill>
          <a:blip r:embed="rId3" cstate="print"/>
          <a:stretch>
            <a:fillRect/>
          </a:stretch>
        </p:blipFill>
        <p:spPr>
          <a:xfrm>
            <a:off x="228600" y="1219200"/>
            <a:ext cx="3788228" cy="21336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pPr algn="ctr"/>
            <a:r>
              <a:rPr lang="sr-Latn-RS" dirty="0"/>
              <a:t>Breast examination</a:t>
            </a:r>
            <a:endParaRPr lang="en-US" dirty="0"/>
          </a:p>
        </p:txBody>
      </p:sp>
      <p:sp>
        <p:nvSpPr>
          <p:cNvPr id="3" name="Content Placeholder 2"/>
          <p:cNvSpPr>
            <a:spLocks noGrp="1"/>
          </p:cNvSpPr>
          <p:nvPr>
            <p:ph idx="1"/>
          </p:nvPr>
        </p:nvSpPr>
        <p:spPr>
          <a:xfrm>
            <a:off x="381000" y="1143000"/>
            <a:ext cx="8229600" cy="5334000"/>
          </a:xfrm>
        </p:spPr>
        <p:txBody>
          <a:bodyPr>
            <a:normAutofit fontScale="92500" lnSpcReduction="10000"/>
          </a:bodyPr>
          <a:lstStyle/>
          <a:p>
            <a:pPr marL="514350" indent="-514350" algn="ctr">
              <a:buNone/>
            </a:pPr>
            <a:r>
              <a:rPr lang="en-US" sz="3200" b="1" dirty="0"/>
              <a:t>Physical Examination</a:t>
            </a:r>
          </a:p>
          <a:p>
            <a:pPr marL="514350" indent="-514350" algn="ctr">
              <a:buNone/>
            </a:pPr>
            <a:endParaRPr lang="sr-Cyrl-RS" dirty="0" smtClean="0"/>
          </a:p>
          <a:p>
            <a:pPr marL="514350" indent="-514350" algn="ctr">
              <a:buNone/>
            </a:pPr>
            <a:r>
              <a:rPr lang="en-US" dirty="0"/>
              <a:t>Tumor </a:t>
            </a:r>
            <a:r>
              <a:rPr lang="sr-Latn-RS" dirty="0" smtClean="0"/>
              <a:t>lesion</a:t>
            </a:r>
            <a:r>
              <a:rPr lang="en-US" dirty="0" smtClean="0"/>
              <a:t> </a:t>
            </a:r>
            <a:r>
              <a:rPr lang="en-US" dirty="0"/>
              <a:t>(one or more)</a:t>
            </a:r>
          </a:p>
          <a:p>
            <a:pPr marL="514350" indent="-514350" algn="ctr">
              <a:buNone/>
            </a:pPr>
            <a:endParaRPr lang="en-US" dirty="0"/>
          </a:p>
          <a:p>
            <a:r>
              <a:rPr lang="en-US" dirty="0"/>
              <a:t>Exact position in relation to the areola or breast quadrant</a:t>
            </a:r>
          </a:p>
          <a:p>
            <a:r>
              <a:rPr lang="en-US" dirty="0"/>
              <a:t>Size</a:t>
            </a:r>
          </a:p>
          <a:p>
            <a:r>
              <a:rPr lang="en-US" dirty="0"/>
              <a:t>Shape</a:t>
            </a:r>
          </a:p>
          <a:p>
            <a:r>
              <a:rPr lang="en-US" dirty="0"/>
              <a:t>Consistency</a:t>
            </a:r>
          </a:p>
          <a:p>
            <a:r>
              <a:rPr lang="en-US" dirty="0"/>
              <a:t>Surface</a:t>
            </a:r>
          </a:p>
          <a:p>
            <a:r>
              <a:rPr lang="en-US" dirty="0"/>
              <a:t>Relation to the surrounding area</a:t>
            </a:r>
          </a:p>
          <a:p>
            <a:r>
              <a:rPr lang="en-US" dirty="0"/>
              <a:t>Sensitivity</a:t>
            </a:r>
          </a:p>
          <a:p>
            <a:r>
              <a:rPr lang="en-US" dirty="0"/>
              <a:t>Status of regional lymph nodes</a:t>
            </a:r>
            <a:endParaRPr lang="sr-Cyrl-RS"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90600"/>
          </a:xfrm>
        </p:spPr>
        <p:txBody>
          <a:bodyPr/>
          <a:lstStyle/>
          <a:p>
            <a:pPr algn="ctr"/>
            <a:r>
              <a:rPr lang="sr-Latn-RS" dirty="0"/>
              <a:t>Breast examination</a:t>
            </a:r>
            <a:endParaRPr lang="en-US" dirty="0"/>
          </a:p>
        </p:txBody>
      </p:sp>
      <p:sp>
        <p:nvSpPr>
          <p:cNvPr id="3" name="Content Placeholder 2"/>
          <p:cNvSpPr>
            <a:spLocks noGrp="1"/>
          </p:cNvSpPr>
          <p:nvPr>
            <p:ph idx="1"/>
          </p:nvPr>
        </p:nvSpPr>
        <p:spPr>
          <a:xfrm>
            <a:off x="381000" y="1066800"/>
            <a:ext cx="8229600" cy="5334000"/>
          </a:xfrm>
        </p:spPr>
        <p:txBody>
          <a:bodyPr>
            <a:normAutofit lnSpcReduction="10000"/>
          </a:bodyPr>
          <a:lstStyle/>
          <a:p>
            <a:pPr marL="514350" indent="-514350" algn="ctr">
              <a:buNone/>
            </a:pPr>
            <a:r>
              <a:rPr lang="en-US" sz="3200" b="1" dirty="0"/>
              <a:t>Physical Examination</a:t>
            </a:r>
          </a:p>
          <a:p>
            <a:pPr marL="514350" indent="-514350" algn="ctr">
              <a:buNone/>
            </a:pPr>
            <a:endParaRPr lang="sr-Cyrl-RS" dirty="0" smtClean="0"/>
          </a:p>
          <a:p>
            <a:pPr marL="514350" indent="-514350" algn="ctr">
              <a:buNone/>
            </a:pPr>
            <a:r>
              <a:rPr lang="en-US" dirty="0"/>
              <a:t>The examination continues with the assessment of:</a:t>
            </a:r>
          </a:p>
          <a:p>
            <a:pPr marL="514350" indent="-514350" algn="ctr">
              <a:buNone/>
            </a:pPr>
            <a:endParaRPr lang="en-US" dirty="0"/>
          </a:p>
          <a:p>
            <a:r>
              <a:rPr lang="en-US" dirty="0"/>
              <a:t>Axillary regions, both on the same side as the breast being examined and on the opposite side</a:t>
            </a:r>
          </a:p>
          <a:p>
            <a:pPr marL="0" indent="0">
              <a:buNone/>
            </a:pPr>
            <a:r>
              <a:rPr lang="sr-Latn-RS" dirty="0" smtClean="0"/>
              <a:t>(</a:t>
            </a:r>
            <a:r>
              <a:rPr lang="en-US" dirty="0" smtClean="0"/>
              <a:t>Determine </a:t>
            </a:r>
            <a:r>
              <a:rPr lang="en-US" dirty="0"/>
              <a:t>the number of nodes, shape, consistency, size, presence of a "cluster," fixation to the chest </a:t>
            </a:r>
            <a:r>
              <a:rPr lang="en-US" dirty="0" smtClean="0"/>
              <a:t>wall</a:t>
            </a:r>
            <a:r>
              <a:rPr lang="sr-Latn-RS" dirty="0" smtClean="0"/>
              <a:t>)</a:t>
            </a:r>
          </a:p>
          <a:p>
            <a:pPr marL="0" indent="0">
              <a:buNone/>
            </a:pPr>
            <a:endParaRPr lang="en-US" dirty="0"/>
          </a:p>
          <a:p>
            <a:r>
              <a:rPr lang="en-US" dirty="0"/>
              <a:t>Supraclavicular fossae</a:t>
            </a:r>
          </a:p>
          <a:p>
            <a:endParaRPr lang="en-US" dirty="0"/>
          </a:p>
          <a:p>
            <a:r>
              <a:rPr lang="en-US" dirty="0" err="1"/>
              <a:t>Infraclavicular</a:t>
            </a:r>
            <a:r>
              <a:rPr lang="en-US" dirty="0"/>
              <a:t> fossae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0181104_152338.jpg"/>
          <p:cNvPicPr>
            <a:picLocks noGrp="1" noChangeAspect="1"/>
          </p:cNvPicPr>
          <p:nvPr>
            <p:ph idx="1"/>
          </p:nvPr>
        </p:nvPicPr>
        <p:blipFill>
          <a:blip r:embed="rId2" cstate="print"/>
          <a:srcRect r="3018" b="19096"/>
          <a:stretch>
            <a:fillRect/>
          </a:stretch>
        </p:blipFill>
        <p:spPr>
          <a:xfrm>
            <a:off x="0" y="0"/>
            <a:ext cx="5190707" cy="3551237"/>
          </a:xfrm>
        </p:spPr>
      </p:pic>
      <p:pic>
        <p:nvPicPr>
          <p:cNvPr id="5" name="Picture 4" descr="20181104_152448.jpg"/>
          <p:cNvPicPr>
            <a:picLocks noChangeAspect="1"/>
          </p:cNvPicPr>
          <p:nvPr/>
        </p:nvPicPr>
        <p:blipFill>
          <a:blip r:embed="rId3" cstate="print"/>
          <a:srcRect b="18889"/>
          <a:stretch>
            <a:fillRect/>
          </a:stretch>
        </p:blipFill>
        <p:spPr>
          <a:xfrm>
            <a:off x="4495800" y="3653830"/>
            <a:ext cx="4648200" cy="320417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38200"/>
          </a:xfrm>
        </p:spPr>
        <p:txBody>
          <a:bodyPr>
            <a:normAutofit/>
          </a:bodyPr>
          <a:lstStyle/>
          <a:p>
            <a:pPr algn="ctr"/>
            <a:r>
              <a:rPr lang="sr-Latn-RS" dirty="0" smtClean="0"/>
              <a:t>Diagnostics</a:t>
            </a:r>
            <a:endParaRPr lang="en-US" dirty="0"/>
          </a:p>
        </p:txBody>
      </p:sp>
      <p:sp>
        <p:nvSpPr>
          <p:cNvPr id="3" name="Content Placeholder 2"/>
          <p:cNvSpPr>
            <a:spLocks noGrp="1"/>
          </p:cNvSpPr>
          <p:nvPr>
            <p:ph idx="1"/>
          </p:nvPr>
        </p:nvSpPr>
        <p:spPr>
          <a:xfrm>
            <a:off x="381000" y="914400"/>
            <a:ext cx="8229600" cy="5715000"/>
          </a:xfrm>
        </p:spPr>
        <p:txBody>
          <a:bodyPr>
            <a:normAutofit fontScale="70000" lnSpcReduction="20000"/>
          </a:bodyPr>
          <a:lstStyle/>
          <a:p>
            <a:pPr marL="514350" indent="-514350" algn="ctr">
              <a:buNone/>
            </a:pPr>
            <a:r>
              <a:rPr lang="en-US" sz="3200" b="1" dirty="0"/>
              <a:t>Non-invasive</a:t>
            </a:r>
          </a:p>
          <a:p>
            <a:pPr marL="514350" indent="-514350" algn="ctr">
              <a:buNone/>
            </a:pPr>
            <a:endParaRPr lang="en-US" sz="3200" b="1" dirty="0"/>
          </a:p>
          <a:p>
            <a:r>
              <a:rPr lang="en-US" sz="3200" dirty="0"/>
              <a:t>Mammography</a:t>
            </a:r>
          </a:p>
          <a:p>
            <a:endParaRPr lang="en-US" sz="3200" dirty="0"/>
          </a:p>
          <a:p>
            <a:r>
              <a:rPr lang="en-US" sz="3200" dirty="0"/>
              <a:t>Ultrasound</a:t>
            </a:r>
          </a:p>
          <a:p>
            <a:endParaRPr lang="en-US" sz="3200" dirty="0"/>
          </a:p>
          <a:p>
            <a:r>
              <a:rPr lang="en-US" sz="3200" dirty="0"/>
              <a:t>Magnetic Resonance Imaging (MRI)</a:t>
            </a:r>
          </a:p>
          <a:p>
            <a:pPr marL="514350" indent="-514350" algn="ctr">
              <a:buNone/>
            </a:pPr>
            <a:endParaRPr lang="en-US" sz="3200" b="1" dirty="0"/>
          </a:p>
          <a:p>
            <a:pPr marL="514350" indent="-514350" algn="ctr">
              <a:buNone/>
            </a:pPr>
            <a:r>
              <a:rPr lang="en-US" sz="3200" b="1" dirty="0"/>
              <a:t>Invasive</a:t>
            </a:r>
          </a:p>
          <a:p>
            <a:pPr marL="514350" indent="-514350" algn="ctr">
              <a:buNone/>
            </a:pPr>
            <a:endParaRPr lang="en-US" sz="3200" b="1" dirty="0"/>
          </a:p>
          <a:p>
            <a:r>
              <a:rPr lang="en-US" sz="3200" dirty="0"/>
              <a:t>Percutaneous Biopsies (radiological)</a:t>
            </a:r>
          </a:p>
          <a:p>
            <a:endParaRPr lang="en-US" sz="3200" dirty="0"/>
          </a:p>
          <a:p>
            <a:r>
              <a:rPr lang="en-US" sz="3200" dirty="0"/>
              <a:t>Surgical Biopsy</a:t>
            </a:r>
          </a:p>
          <a:p>
            <a:endParaRPr lang="en-US" sz="3200" dirty="0"/>
          </a:p>
          <a:p>
            <a:r>
              <a:rPr lang="en-US" sz="3200" dirty="0"/>
              <a:t>Marking Non-Palpable Changes</a:t>
            </a:r>
          </a:p>
          <a:p>
            <a:pPr marL="514350" indent="-514350" algn="ctr">
              <a:buNone/>
            </a:pPr>
            <a:endParaRPr lang="en-US" sz="3200" b="1" dirty="0"/>
          </a:p>
          <a:p>
            <a:pPr marL="514350" indent="-514350" algn="ctr">
              <a:buNone/>
            </a:pPr>
            <a:endParaRPr lang="en-US" sz="3200" b="1" dirty="0"/>
          </a:p>
          <a:p>
            <a:pPr marL="514350" indent="-514350" algn="ctr">
              <a:buNone/>
            </a:pPr>
            <a:endParaRPr lang="en-US" sz="3200" b="1" dirty="0"/>
          </a:p>
          <a:p>
            <a:pPr marL="514350" indent="-514350" algn="ctr">
              <a:buNone/>
            </a:pPr>
            <a:endParaRPr lang="en-US" sz="3200" b="1" dirty="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pPr algn="ctr"/>
            <a:r>
              <a:rPr lang="sr-Latn-RS" dirty="0"/>
              <a:t>Diagnostics</a:t>
            </a:r>
            <a:endParaRPr lang="en-US" dirty="0"/>
          </a:p>
        </p:txBody>
      </p:sp>
      <p:sp>
        <p:nvSpPr>
          <p:cNvPr id="3" name="Content Placeholder 2"/>
          <p:cNvSpPr>
            <a:spLocks noGrp="1"/>
          </p:cNvSpPr>
          <p:nvPr>
            <p:ph idx="1"/>
          </p:nvPr>
        </p:nvSpPr>
        <p:spPr>
          <a:xfrm>
            <a:off x="381000" y="1066800"/>
            <a:ext cx="8229600" cy="5791200"/>
          </a:xfrm>
        </p:spPr>
        <p:txBody>
          <a:bodyPr>
            <a:normAutofit fontScale="32500" lnSpcReduction="20000"/>
          </a:bodyPr>
          <a:lstStyle/>
          <a:p>
            <a:pPr marL="514350" indent="-514350" algn="ctr">
              <a:buNone/>
            </a:pPr>
            <a:r>
              <a:rPr lang="en-US" sz="7400" b="1" dirty="0"/>
              <a:t>Mammography</a:t>
            </a:r>
          </a:p>
          <a:p>
            <a:pPr marL="514350" indent="-514350" algn="ctr">
              <a:buNone/>
            </a:pPr>
            <a:endParaRPr lang="en-US" sz="5800" b="1" dirty="0"/>
          </a:p>
          <a:p>
            <a:r>
              <a:rPr lang="en-US" sz="5800" dirty="0"/>
              <a:t>Radiological method for breast visualization</a:t>
            </a:r>
          </a:p>
          <a:p>
            <a:endParaRPr lang="en-US" sz="5800" dirty="0"/>
          </a:p>
          <a:p>
            <a:r>
              <a:rPr lang="en-US" sz="5800" dirty="0"/>
              <a:t>Two-dimensional image in a single plane of the detector</a:t>
            </a:r>
          </a:p>
          <a:p>
            <a:endParaRPr lang="en-US" sz="5800" dirty="0"/>
          </a:p>
          <a:p>
            <a:r>
              <a:rPr lang="en-US" sz="5800" dirty="0"/>
              <a:t>Displays all breast structures that X-rays pass through</a:t>
            </a:r>
          </a:p>
          <a:p>
            <a:endParaRPr lang="en-US" sz="5800" dirty="0"/>
          </a:p>
          <a:p>
            <a:r>
              <a:rPr lang="en-US" sz="5800" dirty="0"/>
              <a:t>Visualizes histologically distinct soft tissues (epithelial, connective, adipose, blood vessels, lymph nodes)</a:t>
            </a:r>
          </a:p>
          <a:p>
            <a:endParaRPr lang="en-US" sz="5800" dirty="0"/>
          </a:p>
          <a:p>
            <a:r>
              <a:rPr lang="en-US" sz="5800" dirty="0"/>
              <a:t>Shows small structures, as small as 0.1 mm - </a:t>
            </a:r>
            <a:r>
              <a:rPr lang="en-US" sz="5800" dirty="0" err="1"/>
              <a:t>microcalcifications</a:t>
            </a:r>
            <a:endParaRPr lang="en-US" sz="5800" dirty="0"/>
          </a:p>
          <a:p>
            <a:endParaRPr lang="en-US" sz="5800" dirty="0"/>
          </a:p>
          <a:p>
            <a:r>
              <a:rPr lang="en-US" sz="5800" dirty="0"/>
              <a:t>Breast is radio-wave sensitive</a:t>
            </a:r>
          </a:p>
          <a:p>
            <a:endParaRPr lang="en-US" sz="5800" dirty="0"/>
          </a:p>
          <a:p>
            <a:r>
              <a:rPr lang="en-US" sz="5800" dirty="0"/>
              <a:t>Exposure must be within the allowed maximum absorbed dose (3 gray units)</a:t>
            </a:r>
          </a:p>
          <a:p>
            <a:endParaRPr lang="en-US" sz="5800" dirty="0"/>
          </a:p>
          <a:p>
            <a:r>
              <a:rPr lang="en-US" sz="5800" dirty="0"/>
              <a:t>Analog and digital methods available (3D - </a:t>
            </a:r>
            <a:r>
              <a:rPr lang="en-US" sz="5800" dirty="0" err="1"/>
              <a:t>tomosynthesis</a:t>
            </a:r>
            <a:r>
              <a:rPr lang="en-US" sz="5800" dirty="0"/>
              <a:t>)</a:t>
            </a:r>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53baead588a5d_11b-lymph-node-contrast.jpg"/>
          <p:cNvPicPr>
            <a:picLocks noGrp="1" noChangeAspect="1"/>
          </p:cNvPicPr>
          <p:nvPr>
            <p:ph idx="1"/>
          </p:nvPr>
        </p:nvPicPr>
        <p:blipFill>
          <a:blip r:embed="rId2" cstate="print"/>
          <a:stretch>
            <a:fillRect/>
          </a:stretch>
        </p:blipFill>
        <p:spPr>
          <a:xfrm>
            <a:off x="4064000" y="3352800"/>
            <a:ext cx="5080000" cy="3505200"/>
          </a:xfrm>
        </p:spPr>
      </p:pic>
      <p:pic>
        <p:nvPicPr>
          <p:cNvPr id="5" name="Picture 4" descr="02-did-abnormal-mammogram-questions-BluePlanetEarth-760x506.jpg"/>
          <p:cNvPicPr>
            <a:picLocks noChangeAspect="1"/>
          </p:cNvPicPr>
          <p:nvPr/>
        </p:nvPicPr>
        <p:blipFill>
          <a:blip r:embed="rId3" cstate="print"/>
          <a:stretch>
            <a:fillRect/>
          </a:stretch>
        </p:blipFill>
        <p:spPr>
          <a:xfrm>
            <a:off x="0" y="0"/>
            <a:ext cx="5257800" cy="3500588"/>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38200"/>
          </a:xfrm>
        </p:spPr>
        <p:txBody>
          <a:bodyPr/>
          <a:lstStyle/>
          <a:p>
            <a:pPr algn="ctr"/>
            <a:r>
              <a:rPr lang="sr-Latn-RS" dirty="0"/>
              <a:t>Diagnostics</a:t>
            </a:r>
            <a:endParaRPr lang="en-US" dirty="0"/>
          </a:p>
        </p:txBody>
      </p:sp>
      <p:sp>
        <p:nvSpPr>
          <p:cNvPr id="3" name="Content Placeholder 2"/>
          <p:cNvSpPr>
            <a:spLocks noGrp="1"/>
          </p:cNvSpPr>
          <p:nvPr>
            <p:ph idx="1"/>
          </p:nvPr>
        </p:nvSpPr>
        <p:spPr>
          <a:xfrm>
            <a:off x="381000" y="914400"/>
            <a:ext cx="8229600" cy="5638800"/>
          </a:xfrm>
        </p:spPr>
        <p:txBody>
          <a:bodyPr>
            <a:normAutofit/>
          </a:bodyPr>
          <a:lstStyle/>
          <a:p>
            <a:pPr marL="514350" indent="-514350" algn="ctr">
              <a:buNone/>
            </a:pPr>
            <a:r>
              <a:rPr lang="en-US" sz="2800" b="1" dirty="0"/>
              <a:t>Indications for Mammography</a:t>
            </a:r>
          </a:p>
          <a:p>
            <a:pPr marL="514350" indent="-514350" algn="ctr">
              <a:buNone/>
            </a:pPr>
            <a:endParaRPr lang="en-US" sz="2800" b="1" dirty="0"/>
          </a:p>
          <a:p>
            <a:r>
              <a:rPr lang="en-US" sz="2800" dirty="0"/>
              <a:t>Screening Mammography - Detection of suspicious, non-palpable lesions (occult breast carcinoma) in healthy women over 50 years of age, every two years - considered the </a:t>
            </a:r>
            <a:r>
              <a:rPr lang="en-US" sz="2800" b="1" dirty="0"/>
              <a:t>"gold standard"</a:t>
            </a:r>
          </a:p>
          <a:p>
            <a:endParaRPr lang="en-US" sz="2800" dirty="0"/>
          </a:p>
          <a:p>
            <a:r>
              <a:rPr lang="en-US" sz="2800" dirty="0"/>
              <a:t>Diagnostic Mammography - Used for women with symptoms or signs of breast disease (aged over 40), or for women with incidental findings on screening mammography - detects clinically manifest changes in the breasts</a:t>
            </a:r>
            <a:endParaRPr lang="sr-Cyrl-RS" sz="2800" dirty="0" smtClean="0"/>
          </a:p>
          <a:p>
            <a:pPr marL="514350" indent="-514350"/>
            <a:endParaRPr lang="sr-Cyrl-RS" sz="2800" dirty="0" smtClean="0"/>
          </a:p>
          <a:p>
            <a:pPr marL="514350" indent="-514350"/>
            <a:endParaRPr lang="sr-Cyrl-RS" sz="2800" dirty="0" smtClean="0"/>
          </a:p>
          <a:p>
            <a:pPr marL="514350" indent="-514350">
              <a:buNone/>
            </a:pPr>
            <a:endParaRPr lang="sr-Cyrl-RS" sz="5800" b="1" dirty="0" smtClean="0"/>
          </a:p>
          <a:p>
            <a:pPr marL="514350" indent="-514350"/>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a:t>Diagnostics</a:t>
            </a:r>
            <a:endParaRPr lang="en-US" dirty="0"/>
          </a:p>
        </p:txBody>
      </p:sp>
      <p:sp>
        <p:nvSpPr>
          <p:cNvPr id="3" name="Content Placeholder 2"/>
          <p:cNvSpPr>
            <a:spLocks noGrp="1"/>
          </p:cNvSpPr>
          <p:nvPr>
            <p:ph idx="1"/>
          </p:nvPr>
        </p:nvSpPr>
        <p:spPr>
          <a:xfrm>
            <a:off x="381000" y="1295400"/>
            <a:ext cx="8229600" cy="5257800"/>
          </a:xfrm>
        </p:spPr>
        <p:txBody>
          <a:bodyPr>
            <a:normAutofit lnSpcReduction="10000"/>
          </a:bodyPr>
          <a:lstStyle/>
          <a:p>
            <a:pPr marL="514350" indent="-514350" algn="ctr">
              <a:buNone/>
            </a:pPr>
            <a:r>
              <a:rPr lang="en-US" sz="2800" b="1" dirty="0"/>
              <a:t>Radiographic Signs of Malignancy</a:t>
            </a:r>
          </a:p>
          <a:p>
            <a:pPr marL="514350" indent="-514350" algn="ctr">
              <a:buNone/>
            </a:pPr>
            <a:endParaRPr lang="en-US" sz="2800" b="1" dirty="0"/>
          </a:p>
          <a:p>
            <a:r>
              <a:rPr lang="en-US" sz="2800" dirty="0"/>
              <a:t>Primary: Mass, relatively high radiographic density and/or </a:t>
            </a:r>
            <a:r>
              <a:rPr lang="en-US" sz="2800" dirty="0" err="1"/>
              <a:t>microcalcifications</a:t>
            </a:r>
            <a:endParaRPr lang="en-US" sz="2800" dirty="0"/>
          </a:p>
          <a:p>
            <a:endParaRPr lang="en-US" sz="2800" dirty="0"/>
          </a:p>
          <a:p>
            <a:r>
              <a:rPr lang="en-US" sz="2800" dirty="0"/>
              <a:t>Secondary: Skin thickening and retraction</a:t>
            </a:r>
          </a:p>
          <a:p>
            <a:endParaRPr lang="en-US" sz="2800" dirty="0"/>
          </a:p>
          <a:p>
            <a:r>
              <a:rPr lang="en-US" sz="2800" dirty="0"/>
              <a:t>Indirect: Parenchymal asymmetry, disruption of tissue architecture, unilateral focus of one or more prominent ducts, and the development of non-opaque densities</a:t>
            </a:r>
            <a:endParaRPr lang="sr-Cyrl-RS" sz="2800" dirty="0" smtClean="0"/>
          </a:p>
          <a:p>
            <a:pPr marL="514350" indent="-514350" algn="ctr">
              <a:buNone/>
            </a:pPr>
            <a:endParaRPr lang="sr-Cyrl-RS" sz="2800" b="1" dirty="0" smtClean="0"/>
          </a:p>
          <a:p>
            <a:pPr marL="514350" indent="-514350"/>
            <a:endParaRPr lang="sr-Cyrl-RS" sz="2800" dirty="0" smtClean="0"/>
          </a:p>
          <a:p>
            <a:pPr marL="514350" indent="-514350"/>
            <a:endParaRPr lang="sr-Cyrl-RS" sz="2800" dirty="0" smtClean="0"/>
          </a:p>
          <a:p>
            <a:pPr marL="514350" indent="-514350"/>
            <a:endParaRPr lang="sr-Cyrl-RS" sz="2800" dirty="0" smtClean="0"/>
          </a:p>
          <a:p>
            <a:pPr marL="514350" indent="-514350">
              <a:buNone/>
            </a:pPr>
            <a:endParaRPr lang="sr-Cyrl-RS" sz="5800" b="1" dirty="0" smtClean="0"/>
          </a:p>
          <a:p>
            <a:pPr marL="514350" indent="-514350"/>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a:t>Diagnostics</a:t>
            </a:r>
            <a:endParaRPr lang="en-US" dirty="0"/>
          </a:p>
        </p:txBody>
      </p:sp>
      <p:sp>
        <p:nvSpPr>
          <p:cNvPr id="3" name="Content Placeholder 2"/>
          <p:cNvSpPr>
            <a:spLocks noGrp="1"/>
          </p:cNvSpPr>
          <p:nvPr>
            <p:ph idx="1"/>
          </p:nvPr>
        </p:nvSpPr>
        <p:spPr>
          <a:xfrm>
            <a:off x="381000" y="1295400"/>
            <a:ext cx="8229600" cy="5257800"/>
          </a:xfrm>
        </p:spPr>
        <p:txBody>
          <a:bodyPr>
            <a:normAutofit fontScale="55000" lnSpcReduction="20000"/>
          </a:bodyPr>
          <a:lstStyle/>
          <a:p>
            <a:pPr marL="514350" indent="-514350" algn="ctr">
              <a:buNone/>
            </a:pPr>
            <a:r>
              <a:rPr lang="sr-Latn-RS" sz="5800" b="1" dirty="0" smtClean="0"/>
              <a:t>Breast US</a:t>
            </a:r>
            <a:endParaRPr lang="sr-Cyrl-RS" sz="5800" b="1" dirty="0" smtClean="0"/>
          </a:p>
          <a:p>
            <a:pPr marL="514350" indent="-514350" algn="ctr">
              <a:buNone/>
            </a:pPr>
            <a:endParaRPr lang="sr-Cyrl-RS" sz="5800" b="1" dirty="0" smtClean="0"/>
          </a:p>
          <a:p>
            <a:pPr marL="514350" indent="-514350"/>
            <a:r>
              <a:rPr lang="en-US" sz="4400" dirty="0"/>
              <a:t>Evaluation of </a:t>
            </a:r>
            <a:r>
              <a:rPr lang="en-US" sz="4400" dirty="0" err="1"/>
              <a:t>mammographically</a:t>
            </a:r>
            <a:r>
              <a:rPr lang="en-US" sz="4400" dirty="0"/>
              <a:t> undetectable palpable </a:t>
            </a:r>
            <a:r>
              <a:rPr lang="sr-Latn-RS" sz="4400" dirty="0" smtClean="0"/>
              <a:t>lesions</a:t>
            </a:r>
            <a:endParaRPr lang="en-US" sz="4400" dirty="0"/>
          </a:p>
          <a:p>
            <a:pPr marL="514350" indent="-514350"/>
            <a:r>
              <a:rPr lang="en-US" sz="4400" dirty="0"/>
              <a:t>Evaluation of </a:t>
            </a:r>
            <a:r>
              <a:rPr lang="sr-Latn-RS" sz="4400" dirty="0" smtClean="0"/>
              <a:t>lesions</a:t>
            </a:r>
            <a:r>
              <a:rPr lang="en-US" sz="4400" dirty="0" smtClean="0"/>
              <a:t> </a:t>
            </a:r>
            <a:r>
              <a:rPr lang="en-US" sz="4400" dirty="0"/>
              <a:t>detected by mammography or breast MRI</a:t>
            </a:r>
          </a:p>
          <a:p>
            <a:pPr marL="514350" indent="-514350"/>
            <a:r>
              <a:rPr lang="en-US" sz="4400" dirty="0"/>
              <a:t>Initial examination of palpable </a:t>
            </a:r>
            <a:r>
              <a:rPr lang="sr-Latn-RS" sz="4400" dirty="0" smtClean="0"/>
              <a:t>lesion</a:t>
            </a:r>
            <a:r>
              <a:rPr lang="en-US" sz="4400" dirty="0" smtClean="0"/>
              <a:t> </a:t>
            </a:r>
            <a:r>
              <a:rPr lang="en-US" sz="4400" dirty="0"/>
              <a:t>in women under 40 years old, pregnant and breastfeeding women</a:t>
            </a:r>
          </a:p>
          <a:p>
            <a:pPr marL="514350" indent="-514350"/>
            <a:r>
              <a:rPr lang="en-US" sz="4400" dirty="0"/>
              <a:t>Acute breast inflammation and trauma regardless of age</a:t>
            </a:r>
          </a:p>
          <a:p>
            <a:pPr marL="514350" indent="-514350"/>
            <a:r>
              <a:rPr lang="en-US" sz="4400" dirty="0"/>
              <a:t>Evaluation of complications of breast implantation after breast reconstruction due to carcinoma</a:t>
            </a:r>
          </a:p>
          <a:p>
            <a:pPr marL="514350" indent="-514350"/>
            <a:r>
              <a:rPr lang="en-US" sz="4400" dirty="0"/>
              <a:t>Symptomatic breast evaluation in males, unilateral or asymmetric pathology</a:t>
            </a:r>
            <a:endParaRPr lang="sr-Cyrl-RS" sz="4400" dirty="0" smtClean="0"/>
          </a:p>
          <a:p>
            <a:pPr marL="514350" indent="-514350"/>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Diagnostics</a:t>
            </a:r>
            <a:endParaRPr lang="en-US" dirty="0"/>
          </a:p>
        </p:txBody>
      </p:sp>
      <p:sp>
        <p:nvSpPr>
          <p:cNvPr id="3" name="Content Placeholder 2"/>
          <p:cNvSpPr>
            <a:spLocks noGrp="1"/>
          </p:cNvSpPr>
          <p:nvPr>
            <p:ph idx="1"/>
          </p:nvPr>
        </p:nvSpPr>
        <p:spPr>
          <a:xfrm>
            <a:off x="381000" y="1295400"/>
            <a:ext cx="8229600" cy="5257800"/>
          </a:xfrm>
        </p:spPr>
        <p:txBody>
          <a:bodyPr>
            <a:normAutofit fontScale="55000" lnSpcReduction="20000"/>
          </a:bodyPr>
          <a:lstStyle/>
          <a:p>
            <a:pPr marL="514350" indent="-514350" algn="ctr">
              <a:buNone/>
            </a:pPr>
            <a:r>
              <a:rPr lang="sr-Latn-RS" sz="5800" b="1" dirty="0" smtClean="0"/>
              <a:t>Breast US</a:t>
            </a:r>
            <a:endParaRPr lang="sr-Cyrl-RS" sz="5800" b="1" dirty="0" smtClean="0"/>
          </a:p>
          <a:p>
            <a:pPr marL="514350" indent="-514350">
              <a:buNone/>
            </a:pPr>
            <a:r>
              <a:rPr lang="en-US" sz="5800" dirty="0"/>
              <a:t>Limitations:</a:t>
            </a:r>
          </a:p>
          <a:p>
            <a:pPr marL="514350" indent="-514350">
              <a:buNone/>
            </a:pPr>
            <a:endParaRPr lang="en-US" sz="5800" dirty="0"/>
          </a:p>
          <a:p>
            <a:pPr marL="514350" indent="-514350">
              <a:buNone/>
            </a:pPr>
            <a:r>
              <a:rPr lang="en-US" sz="5800" dirty="0"/>
              <a:t>• Poor results in cases of voluminous breasts</a:t>
            </a:r>
          </a:p>
          <a:p>
            <a:pPr marL="514350" indent="-514350">
              <a:buNone/>
            </a:pPr>
            <a:r>
              <a:rPr lang="en-US" sz="5800" dirty="0"/>
              <a:t>• Inability to detect calcifications</a:t>
            </a:r>
          </a:p>
          <a:p>
            <a:pPr marL="514350" indent="-514350">
              <a:buNone/>
            </a:pPr>
            <a:r>
              <a:rPr lang="en-US" sz="5800" dirty="0"/>
              <a:t>• Uncertain detection of solid lesions smaller than 1 cm in diameter</a:t>
            </a:r>
          </a:p>
          <a:p>
            <a:pPr marL="514350" indent="-514350">
              <a:buNone/>
            </a:pPr>
            <a:r>
              <a:rPr lang="en-US" sz="5800" dirty="0"/>
              <a:t>• Uncertain criteria for differentiating between benign and malignant solid masses</a:t>
            </a:r>
            <a:endParaRPr lang="sr-Cyrl-RS" sz="5800" b="1" dirty="0" smtClean="0"/>
          </a:p>
          <a:p>
            <a:pPr marL="514350" indent="-514350"/>
            <a:endParaRPr lang="sr-Cyrl-RS" sz="4400" dirty="0" smtClean="0"/>
          </a:p>
          <a:p>
            <a:pPr marL="514350" indent="-514350"/>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ctr"/>
            <a:r>
              <a:rPr lang="sr-Latn-RS" dirty="0"/>
              <a:t>Embriology</a:t>
            </a:r>
            <a:endParaRPr lang="en-US" dirty="0"/>
          </a:p>
        </p:txBody>
      </p:sp>
      <p:sp>
        <p:nvSpPr>
          <p:cNvPr id="3" name="Content Placeholder 2"/>
          <p:cNvSpPr>
            <a:spLocks noGrp="1"/>
          </p:cNvSpPr>
          <p:nvPr>
            <p:ph idx="1"/>
          </p:nvPr>
        </p:nvSpPr>
        <p:spPr>
          <a:xfrm>
            <a:off x="457200" y="1219200"/>
            <a:ext cx="8229600" cy="4389120"/>
          </a:xfrm>
        </p:spPr>
        <p:txBody>
          <a:bodyPr>
            <a:normAutofit fontScale="92500" lnSpcReduction="10000"/>
          </a:bodyPr>
          <a:lstStyle/>
          <a:p>
            <a:r>
              <a:rPr lang="en-US" b="1" dirty="0"/>
              <a:t>12th week </a:t>
            </a:r>
            <a:r>
              <a:rPr lang="en-US" dirty="0"/>
              <a:t>- the mammary bud is covered with squamous epithelium of the ectoderm.</a:t>
            </a:r>
          </a:p>
          <a:p>
            <a:endParaRPr lang="en-US" dirty="0"/>
          </a:p>
          <a:p>
            <a:r>
              <a:rPr lang="en-US" dirty="0"/>
              <a:t>In the </a:t>
            </a:r>
            <a:r>
              <a:rPr lang="en-US" b="1" dirty="0"/>
              <a:t>5th month </a:t>
            </a:r>
            <a:r>
              <a:rPr lang="en-US" dirty="0"/>
              <a:t>of fetal development, further development of the mammary bud, branching, and budding occur, forming 15 to 20 epithelial cords that represent the future secretory alveoli of the breast.</a:t>
            </a:r>
          </a:p>
          <a:p>
            <a:endParaRPr lang="en-US" dirty="0"/>
          </a:p>
          <a:p>
            <a:r>
              <a:rPr lang="en-US" dirty="0"/>
              <a:t>Towards the </a:t>
            </a:r>
            <a:r>
              <a:rPr lang="en-US" b="1" dirty="0"/>
              <a:t>end of fetal life</a:t>
            </a:r>
            <a:r>
              <a:rPr lang="en-US" dirty="0"/>
              <a:t>, under the influence of maternal hormones, parenchymal differentiation occurs, forming </a:t>
            </a:r>
            <a:r>
              <a:rPr lang="en-US" dirty="0" err="1"/>
              <a:t>lobulo</a:t>
            </a:r>
            <a:r>
              <a:rPr lang="en-US" dirty="0"/>
              <a:t>-alveolar structures of the breast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 name="Content Placeholder 9" descr="breast-normal.jpg"/>
          <p:cNvPicPr>
            <a:picLocks noGrp="1" noChangeAspect="1"/>
          </p:cNvPicPr>
          <p:nvPr>
            <p:ph idx="1"/>
          </p:nvPr>
        </p:nvPicPr>
        <p:blipFill>
          <a:blip r:embed="rId2" cstate="print"/>
          <a:stretch>
            <a:fillRect/>
          </a:stretch>
        </p:blipFill>
        <p:spPr>
          <a:xfrm>
            <a:off x="1" y="1"/>
            <a:ext cx="3746692" cy="3200400"/>
          </a:xfrm>
        </p:spPr>
      </p:pic>
      <p:pic>
        <p:nvPicPr>
          <p:cNvPr id="11" name="Picture 10" descr="fibroadenoma2.jpg"/>
          <p:cNvPicPr>
            <a:picLocks noChangeAspect="1"/>
          </p:cNvPicPr>
          <p:nvPr/>
        </p:nvPicPr>
        <p:blipFill>
          <a:blip r:embed="rId3" cstate="print"/>
          <a:stretch>
            <a:fillRect/>
          </a:stretch>
        </p:blipFill>
        <p:spPr>
          <a:xfrm>
            <a:off x="0" y="3657600"/>
            <a:ext cx="3589923" cy="3200400"/>
          </a:xfrm>
          <a:prstGeom prst="rect">
            <a:avLst/>
          </a:prstGeom>
        </p:spPr>
      </p:pic>
      <p:pic>
        <p:nvPicPr>
          <p:cNvPr id="12" name="Picture 11" descr="breast-cyst.jpg"/>
          <p:cNvPicPr>
            <a:picLocks noChangeAspect="1"/>
          </p:cNvPicPr>
          <p:nvPr/>
        </p:nvPicPr>
        <p:blipFill>
          <a:blip r:embed="rId4" cstate="print"/>
          <a:stretch>
            <a:fillRect/>
          </a:stretch>
        </p:blipFill>
        <p:spPr>
          <a:xfrm>
            <a:off x="5105400" y="-1"/>
            <a:ext cx="4038600" cy="3884455"/>
          </a:xfrm>
          <a:prstGeom prst="rect">
            <a:avLst/>
          </a:prstGeom>
        </p:spPr>
      </p:pic>
      <p:pic>
        <p:nvPicPr>
          <p:cNvPr id="13" name="Picture 12" descr="invasive-ductal_carcinoma.jpg"/>
          <p:cNvPicPr>
            <a:picLocks noChangeAspect="1"/>
          </p:cNvPicPr>
          <p:nvPr/>
        </p:nvPicPr>
        <p:blipFill>
          <a:blip r:embed="rId5" cstate="print"/>
          <a:stretch>
            <a:fillRect/>
          </a:stretch>
        </p:blipFill>
        <p:spPr>
          <a:xfrm>
            <a:off x="2667000" y="2362200"/>
            <a:ext cx="3774765" cy="2743200"/>
          </a:xfrm>
          <a:prstGeom prst="rect">
            <a:avLst/>
          </a:prstGeom>
        </p:spPr>
      </p:pic>
      <p:pic>
        <p:nvPicPr>
          <p:cNvPr id="14" name="Picture 13" descr="lobular-breast-carcinoma.jpg"/>
          <p:cNvPicPr>
            <a:picLocks noChangeAspect="1"/>
          </p:cNvPicPr>
          <p:nvPr/>
        </p:nvPicPr>
        <p:blipFill>
          <a:blip r:embed="rId6" cstate="print"/>
          <a:stretch>
            <a:fillRect/>
          </a:stretch>
        </p:blipFill>
        <p:spPr>
          <a:xfrm>
            <a:off x="5791200" y="4199997"/>
            <a:ext cx="3352800" cy="2658003"/>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Diagnostics</a:t>
            </a:r>
            <a:r>
              <a:rPr lang="sr-Cyrl-RS" dirty="0" smtClean="0"/>
              <a:t> </a:t>
            </a:r>
            <a:endParaRPr lang="en-US" dirty="0"/>
          </a:p>
        </p:txBody>
      </p:sp>
      <p:sp>
        <p:nvSpPr>
          <p:cNvPr id="3" name="Content Placeholder 2"/>
          <p:cNvSpPr>
            <a:spLocks noGrp="1"/>
          </p:cNvSpPr>
          <p:nvPr>
            <p:ph idx="1"/>
          </p:nvPr>
        </p:nvSpPr>
        <p:spPr>
          <a:xfrm>
            <a:off x="381000" y="1295400"/>
            <a:ext cx="8229600" cy="5181600"/>
          </a:xfrm>
        </p:spPr>
        <p:txBody>
          <a:bodyPr>
            <a:normAutofit fontScale="40000" lnSpcReduction="20000"/>
          </a:bodyPr>
          <a:lstStyle/>
          <a:p>
            <a:pPr marL="514350" indent="-514350" algn="ctr">
              <a:buNone/>
            </a:pPr>
            <a:r>
              <a:rPr lang="sr-Latn-RS" sz="9800" b="1" dirty="0" smtClean="0"/>
              <a:t>Breast MRI</a:t>
            </a:r>
            <a:endParaRPr lang="sr-Cyrl-RS" sz="9800" b="1" dirty="0" smtClean="0"/>
          </a:p>
          <a:p>
            <a:pPr marL="514350" indent="-514350" algn="ctr">
              <a:buNone/>
            </a:pPr>
            <a:endParaRPr lang="sr-Cyrl-RS" sz="5800" b="1" dirty="0" smtClean="0"/>
          </a:p>
          <a:p>
            <a:pPr marL="514350" indent="-514350"/>
            <a:r>
              <a:rPr lang="en-US" sz="6000" dirty="0"/>
              <a:t>Preoperative determination of breast cancer stage</a:t>
            </a:r>
          </a:p>
          <a:p>
            <a:pPr marL="514350" indent="-514350"/>
            <a:r>
              <a:rPr lang="en-US" sz="6000" dirty="0"/>
              <a:t>Postoperative definition of residual disease</a:t>
            </a:r>
          </a:p>
          <a:p>
            <a:pPr marL="514350" indent="-514350"/>
            <a:r>
              <a:rPr lang="en-US" sz="6000" dirty="0"/>
              <a:t>Distinguishing postoperative scar from disease recurrence</a:t>
            </a:r>
          </a:p>
          <a:p>
            <a:pPr marL="514350" indent="-514350"/>
            <a:r>
              <a:rPr lang="en-US" sz="6000" dirty="0"/>
              <a:t>Monitoring effects of </a:t>
            </a:r>
            <a:r>
              <a:rPr lang="en-US" sz="6000" dirty="0" err="1"/>
              <a:t>neoadjuvant</a:t>
            </a:r>
            <a:r>
              <a:rPr lang="en-US" sz="6000" dirty="0"/>
              <a:t> therapy</a:t>
            </a:r>
          </a:p>
          <a:p>
            <a:pPr marL="514350" indent="-514350"/>
            <a:r>
              <a:rPr lang="en-US" sz="6000" dirty="0"/>
              <a:t>Inconclusive findings from mammography and ultrasound</a:t>
            </a:r>
          </a:p>
          <a:p>
            <a:pPr marL="514350" indent="-514350"/>
            <a:r>
              <a:rPr lang="en-US" sz="6000" dirty="0"/>
              <a:t>Assessing breast implant integrity</a:t>
            </a:r>
          </a:p>
          <a:p>
            <a:pPr marL="514350" indent="-514350"/>
            <a:r>
              <a:rPr lang="en-US" sz="6000" dirty="0"/>
              <a:t>Palpable changes in breasts with implants</a:t>
            </a:r>
          </a:p>
          <a:p>
            <a:pPr marL="514350" indent="-514350"/>
            <a:r>
              <a:rPr lang="en-US" sz="6000" dirty="0"/>
              <a:t>MRI-guided breast biopsies</a:t>
            </a:r>
          </a:p>
          <a:p>
            <a:pPr marL="514350" indent="-514350"/>
            <a:r>
              <a:rPr lang="en-US" sz="6000" dirty="0"/>
              <a:t>MRI screening for specific groups of women</a:t>
            </a:r>
            <a:endParaRPr lang="sr-Cyrl-RS" sz="5800" dirty="0" smtClean="0"/>
          </a:p>
          <a:p>
            <a:pPr marL="514350" indent="-514350"/>
            <a:endParaRPr lang="sr-Cyrl-RS" sz="5800" dirty="0" smtClean="0"/>
          </a:p>
          <a:p>
            <a:pPr marL="514350" indent="-514350" algn="ctr">
              <a:buNone/>
            </a:pPr>
            <a:endParaRPr lang="sr-Cyrl-RS" sz="5800" b="1" dirty="0" smtClean="0"/>
          </a:p>
          <a:p>
            <a:pPr marL="514350" indent="-514350"/>
            <a:endParaRPr lang="sr-Cyrl-RS" sz="4400" dirty="0" smtClean="0"/>
          </a:p>
          <a:p>
            <a:pPr marL="514350" indent="-514350"/>
            <a:endParaRPr lang="sr-Cyrl-RS" sz="3200" dirty="0" smtClean="0"/>
          </a:p>
          <a:p>
            <a:pPr marL="514350" indent="-514350"/>
            <a:endParaRPr lang="sr-Cyrl-RS" sz="3200" dirty="0" smtClean="0"/>
          </a:p>
          <a:p>
            <a:pPr marL="514350" indent="-514350"/>
            <a:endParaRPr lang="sr-Cyrl-RS" dirty="0" smtClean="0"/>
          </a:p>
          <a:p>
            <a:pPr marL="880110" lvl="1" indent="-514350"/>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sr-Cyrl-RS" dirty="0" smtClean="0"/>
              <a:t> </a:t>
            </a:r>
          </a:p>
        </p:txBody>
      </p:sp>
      <p:pic>
        <p:nvPicPr>
          <p:cNvPr id="4" name="Picture 3" descr="images.jpg"/>
          <p:cNvPicPr>
            <a:picLocks noChangeAspect="1"/>
          </p:cNvPicPr>
          <p:nvPr/>
        </p:nvPicPr>
        <p:blipFill>
          <a:blip r:embed="rId2" cstate="print"/>
          <a:srcRect b="20339"/>
          <a:stretch>
            <a:fillRect/>
          </a:stretch>
        </p:blipFill>
        <p:spPr>
          <a:xfrm>
            <a:off x="609600" y="1219200"/>
            <a:ext cx="8028488" cy="38862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38200"/>
          </a:xfrm>
        </p:spPr>
        <p:txBody>
          <a:bodyPr/>
          <a:lstStyle/>
          <a:p>
            <a:pPr algn="ctr"/>
            <a:r>
              <a:rPr lang="sr-Latn-RS" dirty="0" smtClean="0"/>
              <a:t>Biopsy of the breast</a:t>
            </a:r>
            <a:endParaRPr lang="en-US" dirty="0"/>
          </a:p>
        </p:txBody>
      </p:sp>
      <p:sp>
        <p:nvSpPr>
          <p:cNvPr id="3" name="Content Placeholder 2"/>
          <p:cNvSpPr>
            <a:spLocks noGrp="1"/>
          </p:cNvSpPr>
          <p:nvPr>
            <p:ph idx="1"/>
          </p:nvPr>
        </p:nvSpPr>
        <p:spPr>
          <a:xfrm>
            <a:off x="457200" y="838200"/>
            <a:ext cx="8229600" cy="5638800"/>
          </a:xfrm>
        </p:spPr>
        <p:txBody>
          <a:bodyPr>
            <a:normAutofit/>
          </a:bodyPr>
          <a:lstStyle/>
          <a:p>
            <a:pPr marL="514350" indent="-514350">
              <a:buFont typeface="+mj-lt"/>
              <a:buAutoNum type="arabicPeriod"/>
            </a:pPr>
            <a:r>
              <a:rPr lang="sr-Latn-RS" sz="2400" dirty="0"/>
              <a:t>Fine-Needle Aspiration Biopsy (FNA)</a:t>
            </a:r>
          </a:p>
          <a:p>
            <a:pPr marL="514350" indent="-514350">
              <a:buFont typeface="+mj-lt"/>
              <a:buAutoNum type="arabicPeriod"/>
            </a:pPr>
            <a:r>
              <a:rPr lang="sr-Latn-RS" sz="2400" dirty="0"/>
              <a:t>Core </a:t>
            </a:r>
            <a:r>
              <a:rPr lang="sr-Latn-RS" sz="2400" dirty="0" smtClean="0"/>
              <a:t>Needle Biopsy (CNB)- biopsy </a:t>
            </a:r>
            <a:r>
              <a:rPr lang="sr-Latn-RS" sz="2400" dirty="0"/>
              <a:t>with a wide </a:t>
            </a:r>
            <a:r>
              <a:rPr lang="sr-Latn-RS" sz="2400" dirty="0" smtClean="0"/>
              <a:t>needle </a:t>
            </a:r>
            <a:r>
              <a:rPr lang="sr-Latn-RS" sz="2400" dirty="0"/>
              <a:t>under Ultrasound guidance</a:t>
            </a:r>
          </a:p>
          <a:p>
            <a:pPr marL="514350" indent="-514350">
              <a:buFont typeface="+mj-lt"/>
              <a:buAutoNum type="arabicPeriod"/>
            </a:pPr>
            <a:r>
              <a:rPr lang="sr-Latn-RS" sz="2400" dirty="0"/>
              <a:t>Surgical (excisional) biopsy with Frozen Section verification</a:t>
            </a:r>
            <a:endParaRPr lang="en-US" sz="2400" dirty="0"/>
          </a:p>
        </p:txBody>
      </p:sp>
      <p:pic>
        <p:nvPicPr>
          <p:cNvPr id="6" name="Picture 4"/>
          <p:cNvPicPr>
            <a:picLocks noChangeAspect="1" noChangeArrowheads="1"/>
          </p:cNvPicPr>
          <p:nvPr/>
        </p:nvPicPr>
        <p:blipFill>
          <a:blip r:embed="rId2" cstate="print"/>
          <a:srcRect b="2439"/>
          <a:stretch>
            <a:fillRect/>
          </a:stretch>
        </p:blipFill>
        <p:spPr bwMode="auto">
          <a:xfrm>
            <a:off x="2409508" y="2895600"/>
            <a:ext cx="2162492" cy="1600200"/>
          </a:xfrm>
          <a:prstGeom prst="rect">
            <a:avLst/>
          </a:prstGeom>
          <a:noFill/>
          <a:ln w="9525">
            <a:solidFill>
              <a:schemeClr val="bg1"/>
            </a:solidFill>
            <a:miter lim="800000"/>
            <a:headEnd/>
            <a:tailEnd/>
          </a:ln>
          <a:effectLst/>
        </p:spPr>
      </p:pic>
      <p:pic>
        <p:nvPicPr>
          <p:cNvPr id="8" name="Picture 6"/>
          <p:cNvPicPr>
            <a:picLocks noChangeAspect="1" noChangeArrowheads="1"/>
          </p:cNvPicPr>
          <p:nvPr/>
        </p:nvPicPr>
        <p:blipFill>
          <a:blip r:embed="rId3" cstate="print"/>
          <a:srcRect/>
          <a:stretch>
            <a:fillRect/>
          </a:stretch>
        </p:blipFill>
        <p:spPr bwMode="auto">
          <a:xfrm>
            <a:off x="609600" y="4343400"/>
            <a:ext cx="3429000" cy="2216304"/>
          </a:xfrm>
          <a:prstGeom prst="rect">
            <a:avLst/>
          </a:prstGeom>
          <a:noFill/>
          <a:ln w="9525">
            <a:solidFill>
              <a:schemeClr val="bg1"/>
            </a:solidFill>
            <a:miter lim="800000"/>
            <a:headEnd/>
            <a:tailEnd/>
          </a:ln>
          <a:effectLst/>
        </p:spPr>
      </p:pic>
      <p:pic>
        <p:nvPicPr>
          <p:cNvPr id="9" name="Picture 8" descr="ca00083_-ds00328_-my00088_im00066_w7_corebiopsythu_jpg.png.jpg"/>
          <p:cNvPicPr>
            <a:picLocks noChangeAspect="1"/>
          </p:cNvPicPr>
          <p:nvPr/>
        </p:nvPicPr>
        <p:blipFill>
          <a:blip r:embed="rId4" cstate="print"/>
          <a:srcRect b="10811"/>
          <a:stretch>
            <a:fillRect/>
          </a:stretch>
        </p:blipFill>
        <p:spPr>
          <a:xfrm>
            <a:off x="4724400" y="2895600"/>
            <a:ext cx="3797171" cy="25146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ctr"/>
            <a:r>
              <a:rPr lang="sr-Latn-RS" dirty="0" smtClean="0"/>
              <a:t>Breast Anomalies</a:t>
            </a:r>
            <a:endParaRPr lang="en-US" dirty="0"/>
          </a:p>
        </p:txBody>
      </p:sp>
      <p:sp>
        <p:nvSpPr>
          <p:cNvPr id="3" name="Content Placeholder 2"/>
          <p:cNvSpPr>
            <a:spLocks noGrp="1"/>
          </p:cNvSpPr>
          <p:nvPr>
            <p:ph idx="1"/>
          </p:nvPr>
        </p:nvSpPr>
        <p:spPr>
          <a:xfrm>
            <a:off x="457200" y="1143000"/>
            <a:ext cx="8229600" cy="5562600"/>
          </a:xfrm>
        </p:spPr>
        <p:txBody>
          <a:bodyPr>
            <a:normAutofit/>
          </a:bodyPr>
          <a:lstStyle/>
          <a:p>
            <a:endParaRPr lang="sr-Cyrl-RS" dirty="0" smtClean="0"/>
          </a:p>
          <a:p>
            <a:r>
              <a:rPr lang="en-US" dirty="0"/>
              <a:t>AMASTIA - absence of mammary glands</a:t>
            </a:r>
          </a:p>
          <a:p>
            <a:r>
              <a:rPr lang="en-US" dirty="0"/>
              <a:t>APLASIA - complete absence of glandular breast tissue (one or both sides), while areolas and nipples are developed</a:t>
            </a:r>
          </a:p>
          <a:p>
            <a:r>
              <a:rPr lang="sr-Latn-RS" dirty="0" smtClean="0"/>
              <a:t>SUPERNUMERARY NIPPLE (</a:t>
            </a:r>
            <a:r>
              <a:rPr lang="en-US" dirty="0" smtClean="0"/>
              <a:t>POLYTHELIA</a:t>
            </a:r>
            <a:r>
              <a:rPr lang="sr-Latn-RS" dirty="0" smtClean="0"/>
              <a:t>)</a:t>
            </a:r>
            <a:r>
              <a:rPr lang="en-US" dirty="0" smtClean="0"/>
              <a:t> </a:t>
            </a:r>
            <a:r>
              <a:rPr lang="en-US" dirty="0"/>
              <a:t>- presence of an excess number of nipples along the milk line</a:t>
            </a:r>
          </a:p>
          <a:p>
            <a:r>
              <a:rPr lang="en-US" dirty="0" smtClean="0"/>
              <a:t>ATHELIA </a:t>
            </a:r>
            <a:r>
              <a:rPr lang="en-US" dirty="0"/>
              <a:t>- complete absence of nipples</a:t>
            </a:r>
          </a:p>
          <a:p>
            <a:r>
              <a:rPr lang="sr-Latn-RS" dirty="0" smtClean="0"/>
              <a:t>S</a:t>
            </a:r>
            <a:r>
              <a:rPr lang="en-US" dirty="0" smtClean="0"/>
              <a:t>UPERNUMERARY BREASTS </a:t>
            </a:r>
            <a:r>
              <a:rPr lang="sr-Latn-RS" dirty="0" smtClean="0"/>
              <a:t>(</a:t>
            </a:r>
            <a:r>
              <a:rPr lang="en-US" dirty="0" smtClean="0"/>
              <a:t>POLYMASTIA</a:t>
            </a:r>
            <a:r>
              <a:rPr lang="sr-Latn-RS" dirty="0" smtClean="0"/>
              <a:t>)</a:t>
            </a:r>
            <a:r>
              <a:rPr lang="en-US" dirty="0" smtClean="0"/>
              <a:t> - </a:t>
            </a:r>
            <a:r>
              <a:rPr lang="en-US" dirty="0"/>
              <a:t>embryonic breast tissue doesn't fully regress and develops along the milk line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ctr"/>
            <a:r>
              <a:rPr lang="sr-Latn-RS" dirty="0"/>
              <a:t>Breast Anomalies</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r>
              <a:rPr lang="en-US" dirty="0"/>
              <a:t>HYPOPLASIA - breasts are present but poorly developed</a:t>
            </a:r>
          </a:p>
          <a:p>
            <a:r>
              <a:rPr lang="en-US" dirty="0"/>
              <a:t>ACCESSORY BREAST or NIPPLE - unilateral or bilateral, located anywhere along the milk line</a:t>
            </a:r>
          </a:p>
          <a:p>
            <a:r>
              <a:rPr lang="en-US" dirty="0"/>
              <a:t>HYPERTROPHY OF THE BREAST - unilateral or bilateral enlargement (in congenital adrenal hyperplasia)</a:t>
            </a:r>
          </a:p>
          <a:p>
            <a:r>
              <a:rPr lang="en-US" dirty="0"/>
              <a:t>INVERTED NIPPLES - before or shortly after birth, the nipples do not evert properly, milk ducts enter a cleft or sinus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r>
              <a:rPr lang="sr-Latn-RS" dirty="0" smtClean="0"/>
              <a:t>Benign Breast Diseases</a:t>
            </a:r>
            <a:endParaRPr lang="en-US" dirty="0"/>
          </a:p>
        </p:txBody>
      </p:sp>
      <p:sp>
        <p:nvSpPr>
          <p:cNvPr id="3" name="Content Placeholder 2"/>
          <p:cNvSpPr>
            <a:spLocks noGrp="1"/>
          </p:cNvSpPr>
          <p:nvPr>
            <p:ph idx="1"/>
          </p:nvPr>
        </p:nvSpPr>
        <p:spPr>
          <a:xfrm>
            <a:off x="457200" y="1295400"/>
            <a:ext cx="8229600" cy="5029200"/>
          </a:xfrm>
        </p:spPr>
        <p:txBody>
          <a:bodyPr>
            <a:normAutofit fontScale="85000" lnSpcReduction="20000"/>
          </a:bodyPr>
          <a:lstStyle/>
          <a:p>
            <a:pPr algn="ctr">
              <a:buNone/>
            </a:pPr>
            <a:r>
              <a:rPr lang="sr-Latn-RS" sz="4100" b="1" dirty="0" smtClean="0"/>
              <a:t>Galactocele</a:t>
            </a:r>
          </a:p>
          <a:p>
            <a:pPr algn="ctr">
              <a:buNone/>
            </a:pPr>
            <a:endParaRPr lang="sr-Latn-RS" dirty="0" smtClean="0"/>
          </a:p>
          <a:p>
            <a:r>
              <a:rPr lang="en-US" dirty="0"/>
              <a:t>Cystic lesion located deep within the breast areola, occurring during or shortly after lactation upon abrupt breastfeeding </a:t>
            </a:r>
            <a:r>
              <a:rPr lang="en-US" dirty="0" smtClean="0"/>
              <a:t>cessation</a:t>
            </a:r>
            <a:endParaRPr lang="sr-Latn-RS" dirty="0" smtClean="0"/>
          </a:p>
          <a:p>
            <a:r>
              <a:rPr lang="en-US" dirty="0" smtClean="0"/>
              <a:t>It </a:t>
            </a:r>
            <a:r>
              <a:rPr lang="en-US" dirty="0"/>
              <a:t>is a result of milk stasis, leading to the formation of milk cysts where water resorption and milk coagulation take </a:t>
            </a:r>
            <a:r>
              <a:rPr lang="en-US" dirty="0" smtClean="0"/>
              <a:t>place</a:t>
            </a:r>
            <a:endParaRPr lang="sr-Latn-RS" dirty="0" smtClean="0"/>
          </a:p>
          <a:p>
            <a:r>
              <a:rPr lang="en-US" dirty="0" smtClean="0"/>
              <a:t>It </a:t>
            </a:r>
            <a:r>
              <a:rPr lang="en-US" dirty="0"/>
              <a:t>is often associated with subacute or chronic mastitis, leading to secondary abscess formation. </a:t>
            </a:r>
            <a:endParaRPr lang="sr-Latn-RS" dirty="0" smtClean="0"/>
          </a:p>
          <a:p>
            <a:endParaRPr lang="sr-Latn-RS" dirty="0"/>
          </a:p>
          <a:p>
            <a:r>
              <a:rPr lang="en-US" dirty="0" smtClean="0"/>
              <a:t>Diagnosis </a:t>
            </a:r>
            <a:r>
              <a:rPr lang="en-US" dirty="0"/>
              <a:t>includes:</a:t>
            </a:r>
          </a:p>
          <a:p>
            <a:endParaRPr lang="en-US" dirty="0"/>
          </a:p>
          <a:p>
            <a:pPr lvl="1"/>
            <a:r>
              <a:rPr lang="en-US" dirty="0"/>
              <a:t>Medical history</a:t>
            </a:r>
          </a:p>
          <a:p>
            <a:pPr lvl="1"/>
            <a:r>
              <a:rPr lang="en-US" dirty="0"/>
              <a:t>Mammography</a:t>
            </a:r>
          </a:p>
          <a:p>
            <a:pPr lvl="1"/>
            <a:r>
              <a:rPr lang="en-US" dirty="0"/>
              <a:t>Aspiration (serous, milk-like, or creamy fluid)"</a:t>
            </a:r>
          </a:p>
          <a:p>
            <a:endParaRPr lang="en-US" dirty="0"/>
          </a:p>
          <a:p>
            <a:endParaRPr lang="en-US" dirty="0"/>
          </a:p>
          <a:p>
            <a:endParaRPr lang="en-US" dirty="0"/>
          </a:p>
          <a:p>
            <a:endParaRPr lang="en-US" dirty="0"/>
          </a:p>
          <a:p>
            <a:pPr>
              <a:buNone/>
            </a:pPr>
            <a:endParaRPr lang="sr-Latn-RS"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9781416056829501566_fx1.jpg"/>
          <p:cNvPicPr>
            <a:picLocks noGrp="1" noChangeAspect="1"/>
          </p:cNvPicPr>
          <p:nvPr>
            <p:ph idx="1"/>
          </p:nvPr>
        </p:nvPicPr>
        <p:blipFill>
          <a:blip r:embed="rId2" cstate="print"/>
          <a:stretch>
            <a:fillRect/>
          </a:stretch>
        </p:blipFill>
        <p:spPr>
          <a:xfrm>
            <a:off x="1828800" y="0"/>
            <a:ext cx="4876800" cy="6735910"/>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r>
              <a:rPr lang="sr-Latn-RS" dirty="0" smtClean="0"/>
              <a:t>Inflammatory Breast Diseases</a:t>
            </a:r>
            <a:endParaRPr lang="en-US" dirty="0"/>
          </a:p>
        </p:txBody>
      </p:sp>
      <p:sp>
        <p:nvSpPr>
          <p:cNvPr id="3" name="Content Placeholder 2"/>
          <p:cNvSpPr>
            <a:spLocks noGrp="1"/>
          </p:cNvSpPr>
          <p:nvPr>
            <p:ph idx="1"/>
          </p:nvPr>
        </p:nvSpPr>
        <p:spPr>
          <a:xfrm>
            <a:off x="457200" y="1143000"/>
            <a:ext cx="8229600" cy="5715000"/>
          </a:xfrm>
        </p:spPr>
        <p:txBody>
          <a:bodyPr>
            <a:normAutofit fontScale="32500" lnSpcReduction="20000"/>
          </a:bodyPr>
          <a:lstStyle/>
          <a:p>
            <a:pPr algn="ctr">
              <a:buNone/>
            </a:pPr>
            <a:r>
              <a:rPr lang="sr-Latn-RS" sz="6700" b="1" dirty="0" smtClean="0"/>
              <a:t>Non-Specific Mastitis</a:t>
            </a:r>
            <a:endParaRPr lang="sr-Cyrl-RS" sz="6700" b="1" dirty="0" smtClean="0"/>
          </a:p>
          <a:p>
            <a:pPr algn="ctr">
              <a:buNone/>
            </a:pPr>
            <a:endParaRPr lang="sr-Cyrl-RS" sz="6700" b="1" dirty="0" smtClean="0"/>
          </a:p>
          <a:p>
            <a:pPr>
              <a:buNone/>
            </a:pPr>
            <a:r>
              <a:rPr lang="en-US" sz="6200" dirty="0"/>
              <a:t>Acute breast inflammation that occurs due to the penetration of bacteria through cracked skin and nipples during pregnancy and lactation</a:t>
            </a:r>
            <a:r>
              <a:rPr lang="en-US" sz="6200" dirty="0" smtClean="0"/>
              <a:t>:</a:t>
            </a:r>
            <a:endParaRPr lang="sr-Latn-RS" sz="6200" dirty="0" smtClean="0"/>
          </a:p>
          <a:p>
            <a:pPr>
              <a:buNone/>
            </a:pPr>
            <a:endParaRPr lang="en-US" sz="6200" dirty="0"/>
          </a:p>
          <a:p>
            <a:r>
              <a:rPr lang="en-US" sz="6200" dirty="0"/>
              <a:t>Inverted nipple (accumulation of peeled-off epidermis on the nipple, creating a breeding ground for infection)</a:t>
            </a:r>
          </a:p>
          <a:p>
            <a:r>
              <a:rPr lang="en-US" sz="6200" dirty="0"/>
              <a:t>Through breast cysts via ducts</a:t>
            </a:r>
          </a:p>
          <a:p>
            <a:r>
              <a:rPr lang="en-US" sz="6200" dirty="0"/>
              <a:t>At the base of inflammation, in cases of edema or hematoma after </a:t>
            </a:r>
            <a:r>
              <a:rPr lang="en-US" sz="6200" dirty="0" smtClean="0"/>
              <a:t>trauma</a:t>
            </a:r>
            <a:endParaRPr lang="en-US" sz="6200" dirty="0"/>
          </a:p>
          <a:p>
            <a:pPr marL="0" indent="0">
              <a:buNone/>
            </a:pPr>
            <a:endParaRPr lang="sr-Latn-RS" sz="6200" dirty="0" smtClean="0"/>
          </a:p>
          <a:p>
            <a:pPr marL="0" indent="0">
              <a:buNone/>
            </a:pPr>
            <a:r>
              <a:rPr lang="en-US" sz="6200" dirty="0" smtClean="0"/>
              <a:t>Mastitis </a:t>
            </a:r>
            <a:r>
              <a:rPr lang="en-US" sz="6200" dirty="0"/>
              <a:t>begins as a serous inflammation in the </a:t>
            </a:r>
            <a:r>
              <a:rPr lang="en-US" sz="6200" dirty="0" err="1"/>
              <a:t>interstitium</a:t>
            </a:r>
            <a:r>
              <a:rPr lang="en-US" sz="6200" dirty="0"/>
              <a:t>.</a:t>
            </a:r>
          </a:p>
          <a:p>
            <a:pPr>
              <a:buNone/>
            </a:pPr>
            <a:endParaRPr lang="en-US" sz="6200" dirty="0"/>
          </a:p>
          <a:p>
            <a:pPr>
              <a:buNone/>
            </a:pPr>
            <a:r>
              <a:rPr lang="en-US" sz="6200" dirty="0"/>
              <a:t>The breast becomes enlarged, with elevated local temperature, redness of the skin, and pain either throughout the breast or only in specific areas.</a:t>
            </a:r>
          </a:p>
          <a:p>
            <a:pPr>
              <a:buNone/>
            </a:pPr>
            <a:endParaRPr lang="en-US" sz="6200" dirty="0"/>
          </a:p>
          <a:p>
            <a:pPr>
              <a:buNone/>
            </a:pPr>
            <a:r>
              <a:rPr lang="en-US" sz="6200" dirty="0"/>
              <a:t>Localized in a part of the breast, it appears as a painful, three-dimensional tumor. The skin above the tumor is red, warm, and shows fluctuation over the tumor.</a:t>
            </a:r>
          </a:p>
          <a:p>
            <a:pPr>
              <a:buNone/>
            </a:pPr>
            <a:endParaRPr lang="en-US" sz="4400" dirty="0"/>
          </a:p>
          <a:p>
            <a:pPr>
              <a:buNone/>
            </a:pPr>
            <a:endParaRPr lang="en-US" sz="4400" dirty="0"/>
          </a:p>
          <a:p>
            <a:pPr>
              <a:buNone/>
            </a:pPr>
            <a:endParaRPr lang="en-US" sz="4400" dirty="0"/>
          </a:p>
          <a:p>
            <a:pPr>
              <a:buNone/>
            </a:pPr>
            <a:endParaRPr lang="en-US" sz="4400" dirty="0"/>
          </a:p>
          <a:p>
            <a:pPr>
              <a:buNone/>
            </a:pPr>
            <a:endParaRPr lang="en-US" sz="4400" dirty="0"/>
          </a:p>
          <a:p>
            <a:pPr algn="ctr">
              <a:buNone/>
            </a:pPr>
            <a:endParaRPr lang="sr-Latn-RS" sz="4100" b="1" dirty="0" smtClean="0"/>
          </a:p>
          <a:p>
            <a:pPr>
              <a:buNone/>
            </a:pPr>
            <a:endParaRPr lang="sr-Latn-R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iSource_SM7325_wide.jpg"/>
          <p:cNvPicPr>
            <a:picLocks noGrp="1" noChangeAspect="1"/>
          </p:cNvPicPr>
          <p:nvPr>
            <p:ph idx="1"/>
          </p:nvPr>
        </p:nvPicPr>
        <p:blipFill>
          <a:blip r:embed="rId2" cstate="print"/>
          <a:stretch>
            <a:fillRect/>
          </a:stretch>
        </p:blipFill>
        <p:spPr>
          <a:xfrm>
            <a:off x="0" y="609600"/>
            <a:ext cx="5181600" cy="2910332"/>
          </a:xfrm>
        </p:spPr>
      </p:pic>
      <p:pic>
        <p:nvPicPr>
          <p:cNvPr id="5" name="Picture 4" descr="periductal_mastitis.jpg"/>
          <p:cNvPicPr>
            <a:picLocks noChangeAspect="1"/>
          </p:cNvPicPr>
          <p:nvPr/>
        </p:nvPicPr>
        <p:blipFill>
          <a:blip r:embed="rId3" cstate="print"/>
          <a:stretch>
            <a:fillRect/>
          </a:stretch>
        </p:blipFill>
        <p:spPr>
          <a:xfrm>
            <a:off x="3744193" y="3648075"/>
            <a:ext cx="5399807" cy="32099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Anatomy</a:t>
            </a:r>
            <a:endParaRPr lang="en-US" dirty="0"/>
          </a:p>
        </p:txBody>
      </p:sp>
      <p:sp>
        <p:nvSpPr>
          <p:cNvPr id="3" name="Content Placeholder 2"/>
          <p:cNvSpPr>
            <a:spLocks noGrp="1"/>
          </p:cNvSpPr>
          <p:nvPr>
            <p:ph idx="1"/>
          </p:nvPr>
        </p:nvSpPr>
        <p:spPr>
          <a:xfrm>
            <a:off x="9236" y="1524000"/>
            <a:ext cx="8229600" cy="4389120"/>
          </a:xfrm>
        </p:spPr>
        <p:txBody>
          <a:bodyPr/>
          <a:lstStyle/>
          <a:p>
            <a:pPr>
              <a:buNone/>
            </a:pPr>
            <a:r>
              <a:rPr lang="en-US" dirty="0"/>
              <a:t>Topographic space of the breast:</a:t>
            </a:r>
          </a:p>
          <a:p>
            <a:pPr>
              <a:buNone/>
            </a:pPr>
            <a:r>
              <a:rPr lang="en-US" dirty="0"/>
              <a:t>(base of the breast)</a:t>
            </a:r>
          </a:p>
          <a:p>
            <a:pPr>
              <a:buNone/>
            </a:pPr>
            <a:endParaRPr lang="en-US" dirty="0"/>
          </a:p>
          <a:p>
            <a:r>
              <a:rPr lang="en-US" dirty="0"/>
              <a:t>Superiorly: Lower border of the </a:t>
            </a:r>
            <a:endParaRPr lang="sr-Latn-RS" dirty="0" smtClean="0"/>
          </a:p>
          <a:p>
            <a:pPr marL="0" indent="0">
              <a:buNone/>
            </a:pPr>
            <a:r>
              <a:rPr lang="sr-Latn-RS" dirty="0" smtClean="0"/>
              <a:t>    </a:t>
            </a:r>
            <a:r>
              <a:rPr lang="en-US" dirty="0" smtClean="0"/>
              <a:t>2nd/3rd </a:t>
            </a:r>
            <a:r>
              <a:rPr lang="en-US" dirty="0"/>
              <a:t>rib</a:t>
            </a:r>
          </a:p>
          <a:p>
            <a:r>
              <a:rPr lang="en-US" dirty="0"/>
              <a:t>Inferiorly: 6th/7th costal cartilage</a:t>
            </a:r>
          </a:p>
          <a:p>
            <a:r>
              <a:rPr lang="en-US" dirty="0"/>
              <a:t>Medially: Parasternal line</a:t>
            </a:r>
          </a:p>
          <a:p>
            <a:r>
              <a:rPr lang="en-US" dirty="0"/>
              <a:t>Laterally: Anterior or mid-axillary line</a:t>
            </a:r>
          </a:p>
        </p:txBody>
      </p:sp>
      <p:pic>
        <p:nvPicPr>
          <p:cNvPr id="4" name="Picture 8"/>
          <p:cNvPicPr>
            <a:picLocks noChangeAspect="1" noChangeArrowheads="1"/>
          </p:cNvPicPr>
          <p:nvPr/>
        </p:nvPicPr>
        <p:blipFill>
          <a:blip r:embed="rId2" cstate="print"/>
          <a:srcRect/>
          <a:stretch>
            <a:fillRect/>
          </a:stretch>
        </p:blipFill>
        <p:spPr bwMode="auto">
          <a:xfrm>
            <a:off x="6400800" y="1524000"/>
            <a:ext cx="2510666" cy="3813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pPr algn="ctr"/>
            <a:endParaRPr lang="en-US" dirty="0"/>
          </a:p>
        </p:txBody>
      </p:sp>
      <p:sp>
        <p:nvSpPr>
          <p:cNvPr id="3" name="Content Placeholder 2"/>
          <p:cNvSpPr>
            <a:spLocks noGrp="1"/>
          </p:cNvSpPr>
          <p:nvPr>
            <p:ph idx="1"/>
          </p:nvPr>
        </p:nvSpPr>
        <p:spPr>
          <a:xfrm>
            <a:off x="228600" y="381000"/>
            <a:ext cx="8763000" cy="6400800"/>
          </a:xfrm>
        </p:spPr>
        <p:txBody>
          <a:bodyPr>
            <a:normAutofit fontScale="32500" lnSpcReduction="20000"/>
          </a:bodyPr>
          <a:lstStyle/>
          <a:p>
            <a:pPr algn="ctr">
              <a:buNone/>
            </a:pPr>
            <a:r>
              <a:rPr lang="sr-Latn-RS" sz="9600" b="1" dirty="0"/>
              <a:t>Non-Specific </a:t>
            </a:r>
            <a:r>
              <a:rPr lang="sr-Latn-RS" sz="9600" b="1" dirty="0" smtClean="0"/>
              <a:t>Mastitis</a:t>
            </a:r>
          </a:p>
          <a:p>
            <a:pPr algn="ctr">
              <a:buNone/>
            </a:pPr>
            <a:endParaRPr lang="sr-Cyrl-RS" sz="9600" b="1" dirty="0"/>
          </a:p>
          <a:p>
            <a:pPr>
              <a:buNone/>
            </a:pPr>
            <a:r>
              <a:rPr lang="en-US" sz="7200" dirty="0"/>
              <a:t>Serous mastitis → purulent mastitis → breast abscess (formation of fistulas)</a:t>
            </a:r>
          </a:p>
          <a:p>
            <a:pPr>
              <a:buNone/>
            </a:pPr>
            <a:endParaRPr lang="en-US" sz="7200" dirty="0"/>
          </a:p>
          <a:p>
            <a:pPr>
              <a:buNone/>
            </a:pPr>
            <a:r>
              <a:rPr lang="en-US" sz="7200" dirty="0"/>
              <a:t>Diagnosis:</a:t>
            </a:r>
          </a:p>
          <a:p>
            <a:pPr>
              <a:buNone/>
            </a:pPr>
            <a:endParaRPr lang="en-US" sz="7200" dirty="0"/>
          </a:p>
          <a:p>
            <a:r>
              <a:rPr lang="en-US" sz="7200" dirty="0"/>
              <a:t>Palpation</a:t>
            </a:r>
          </a:p>
          <a:p>
            <a:r>
              <a:rPr lang="en-US" sz="7200" dirty="0"/>
              <a:t>Aspiration biopsy (pus)</a:t>
            </a:r>
          </a:p>
          <a:p>
            <a:pPr>
              <a:buNone/>
            </a:pPr>
            <a:endParaRPr lang="sr-Latn-RS" sz="7200" dirty="0" smtClean="0"/>
          </a:p>
          <a:p>
            <a:pPr>
              <a:buNone/>
            </a:pPr>
            <a:r>
              <a:rPr lang="en-US" sz="7200" dirty="0" smtClean="0"/>
              <a:t>Treatment</a:t>
            </a:r>
            <a:r>
              <a:rPr lang="en-US" sz="7200" dirty="0"/>
              <a:t>:</a:t>
            </a:r>
          </a:p>
          <a:p>
            <a:pPr>
              <a:buNone/>
            </a:pPr>
            <a:endParaRPr lang="en-US" sz="7200" dirty="0"/>
          </a:p>
          <a:p>
            <a:r>
              <a:rPr lang="en-US" sz="7200" dirty="0"/>
              <a:t>Antibiotics (up to 14 to 21 days, maximum)</a:t>
            </a:r>
          </a:p>
          <a:p>
            <a:pPr>
              <a:buNone/>
            </a:pPr>
            <a:r>
              <a:rPr lang="en-US" sz="7200" dirty="0"/>
              <a:t>If no improvement occurs and an abscess doesn't form</a:t>
            </a:r>
          </a:p>
          <a:p>
            <a:pPr>
              <a:buNone/>
            </a:pPr>
            <a:r>
              <a:rPr lang="en-US" sz="7200" dirty="0"/>
              <a:t>↓</a:t>
            </a:r>
          </a:p>
          <a:p>
            <a:pPr>
              <a:buNone/>
            </a:pPr>
            <a:r>
              <a:rPr lang="en-US" sz="7200" dirty="0"/>
              <a:t>Suspect mastitis </a:t>
            </a:r>
            <a:r>
              <a:rPr lang="en-US" sz="7200" dirty="0" err="1"/>
              <a:t>carcinomatosis</a:t>
            </a:r>
            <a:r>
              <a:rPr lang="en-US" sz="7200" dirty="0"/>
              <a:t>!!!</a:t>
            </a:r>
          </a:p>
          <a:p>
            <a:r>
              <a:rPr lang="en-US" sz="7200" dirty="0"/>
              <a:t>Incision and drainage</a:t>
            </a:r>
            <a:endParaRPr lang="sr-Cyrl-RS" sz="6700" dirty="0" smtClean="0"/>
          </a:p>
          <a:p>
            <a:pPr algn="ctr">
              <a:buNone/>
            </a:pPr>
            <a:endParaRPr lang="sr-Latn-RS" sz="4100" b="1" dirty="0" smtClean="0"/>
          </a:p>
          <a:p>
            <a:pPr>
              <a:buNone/>
            </a:pPr>
            <a:endParaRPr lang="sr-Latn-R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endParaRPr lang="en-US" dirty="0"/>
          </a:p>
        </p:txBody>
      </p:sp>
      <p:sp>
        <p:nvSpPr>
          <p:cNvPr id="3" name="Content Placeholder 2"/>
          <p:cNvSpPr>
            <a:spLocks noGrp="1"/>
          </p:cNvSpPr>
          <p:nvPr>
            <p:ph idx="1"/>
          </p:nvPr>
        </p:nvSpPr>
        <p:spPr>
          <a:xfrm>
            <a:off x="457200" y="1295400"/>
            <a:ext cx="8229600" cy="5334000"/>
          </a:xfrm>
        </p:spPr>
        <p:txBody>
          <a:bodyPr>
            <a:normAutofit/>
          </a:bodyPr>
          <a:lstStyle/>
          <a:p>
            <a:pPr algn="ctr">
              <a:buNone/>
            </a:pPr>
            <a:r>
              <a:rPr lang="sr-Latn-RS" sz="3200" b="1" dirty="0" smtClean="0"/>
              <a:t>Specific </a:t>
            </a:r>
            <a:r>
              <a:rPr lang="sr-Latn-RS" sz="3200" b="1" dirty="0"/>
              <a:t>Mastitis</a:t>
            </a:r>
          </a:p>
          <a:p>
            <a:pPr algn="ctr">
              <a:buNone/>
            </a:pPr>
            <a:endParaRPr lang="sr-Cyrl-RS" sz="3200" b="1" dirty="0" smtClean="0"/>
          </a:p>
          <a:p>
            <a:r>
              <a:rPr lang="en-US" sz="2800" dirty="0"/>
              <a:t>Tuberculous mastitis</a:t>
            </a:r>
          </a:p>
          <a:p>
            <a:endParaRPr lang="en-US" sz="2800" dirty="0"/>
          </a:p>
          <a:p>
            <a:r>
              <a:rPr lang="en-US" sz="2800" dirty="0" err="1"/>
              <a:t>Comedo</a:t>
            </a:r>
            <a:r>
              <a:rPr lang="en-US" sz="2800" dirty="0"/>
              <a:t> mastitis (Mammary </a:t>
            </a:r>
            <a:r>
              <a:rPr lang="en-US" sz="2800" dirty="0" err="1"/>
              <a:t>ductectasia</a:t>
            </a:r>
            <a:r>
              <a:rPr lang="en-US" sz="2800" dirty="0"/>
              <a:t>) - associated with elevated prolactin levels</a:t>
            </a:r>
          </a:p>
          <a:p>
            <a:endParaRPr lang="en-US" sz="2800" dirty="0"/>
          </a:p>
          <a:p>
            <a:r>
              <a:rPr lang="en-US" sz="2800" dirty="0" err="1"/>
              <a:t>Morbus</a:t>
            </a:r>
            <a:r>
              <a:rPr lang="en-US" sz="2800" dirty="0"/>
              <a:t> </a:t>
            </a:r>
            <a:r>
              <a:rPr lang="en-US" sz="2800" dirty="0" err="1"/>
              <a:t>Mondor</a:t>
            </a:r>
            <a:r>
              <a:rPr lang="en-US" sz="2800" dirty="0"/>
              <a:t> (</a:t>
            </a:r>
            <a:r>
              <a:rPr lang="en-US" sz="2800" dirty="0" err="1"/>
              <a:t>Submammary</a:t>
            </a:r>
            <a:r>
              <a:rPr lang="en-US" sz="2800" dirty="0"/>
              <a:t> Phlebitis) - thrombophlebitis of the </a:t>
            </a:r>
            <a:r>
              <a:rPr lang="en-US" sz="2800" dirty="0" err="1"/>
              <a:t>thoracoepigastric</a:t>
            </a:r>
            <a:r>
              <a:rPr lang="en-US" sz="2800" dirty="0"/>
              <a:t> vein</a:t>
            </a:r>
            <a:endParaRPr lang="en-US" sz="7200" b="1" i="1" dirty="0" smtClean="0"/>
          </a:p>
          <a:p>
            <a:endParaRPr lang="sr-Cyrl-CS" sz="7200" b="1" dirty="0" smtClean="0"/>
          </a:p>
          <a:p>
            <a:pPr>
              <a:buNone/>
            </a:pPr>
            <a:endParaRPr lang="en-US" sz="7200" dirty="0" smtClean="0"/>
          </a:p>
          <a:p>
            <a:pPr algn="ctr">
              <a:buNone/>
            </a:pPr>
            <a:endParaRPr lang="sr-Cyrl-RS" sz="6700" b="1" dirty="0" smtClean="0"/>
          </a:p>
          <a:p>
            <a:pPr algn="ctr">
              <a:buNone/>
            </a:pPr>
            <a:endParaRPr lang="sr-Latn-RS" sz="4100" b="1" dirty="0" smtClean="0"/>
          </a:p>
          <a:p>
            <a:pPr>
              <a:buNone/>
            </a:pPr>
            <a:endParaRPr lang="sr-Latn-R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pPr algn="ctr"/>
            <a:endParaRPr lang="en-US" dirty="0"/>
          </a:p>
        </p:txBody>
      </p:sp>
      <p:sp>
        <p:nvSpPr>
          <p:cNvPr id="3" name="Content Placeholder 2"/>
          <p:cNvSpPr>
            <a:spLocks noGrp="1"/>
          </p:cNvSpPr>
          <p:nvPr>
            <p:ph idx="1"/>
          </p:nvPr>
        </p:nvSpPr>
        <p:spPr>
          <a:xfrm>
            <a:off x="457200" y="685800"/>
            <a:ext cx="8229600" cy="5943600"/>
          </a:xfrm>
        </p:spPr>
        <p:txBody>
          <a:bodyPr>
            <a:normAutofit fontScale="62500" lnSpcReduction="20000"/>
          </a:bodyPr>
          <a:lstStyle/>
          <a:p>
            <a:pPr algn="ctr">
              <a:buNone/>
            </a:pPr>
            <a:r>
              <a:rPr lang="en-US" sz="4100" b="1" dirty="0"/>
              <a:t>Secretory breast </a:t>
            </a:r>
            <a:endParaRPr lang="sr-Latn-RS" sz="4100" b="1" dirty="0" smtClean="0"/>
          </a:p>
          <a:p>
            <a:pPr algn="ctr">
              <a:buNone/>
            </a:pPr>
            <a:endParaRPr lang="sr-Latn-RS" sz="4100" b="1" dirty="0" smtClean="0"/>
          </a:p>
          <a:p>
            <a:pPr>
              <a:buNone/>
            </a:pPr>
            <a:r>
              <a:rPr lang="en-US" dirty="0"/>
              <a:t>Secretion outside of lactation is pathological (spontaneous discharge of ductal sinuses and nipple ampulla).</a:t>
            </a:r>
          </a:p>
          <a:p>
            <a:pPr>
              <a:buNone/>
            </a:pPr>
            <a:endParaRPr lang="en-US" dirty="0"/>
          </a:p>
          <a:p>
            <a:pPr>
              <a:buNone/>
            </a:pPr>
            <a:r>
              <a:rPr lang="en-US" dirty="0"/>
              <a:t>It can occur spontaneously or upon pressure, unilaterally or bilaterally.</a:t>
            </a:r>
          </a:p>
          <a:p>
            <a:pPr>
              <a:buNone/>
            </a:pPr>
            <a:endParaRPr lang="en-US" dirty="0"/>
          </a:p>
          <a:p>
            <a:pPr>
              <a:buNone/>
            </a:pPr>
            <a:r>
              <a:rPr lang="en-US" dirty="0"/>
              <a:t>Indicates breast proliferations, inflammations, or neoplasms.</a:t>
            </a:r>
          </a:p>
          <a:p>
            <a:pPr>
              <a:buNone/>
            </a:pPr>
            <a:endParaRPr lang="en-US" dirty="0"/>
          </a:p>
          <a:p>
            <a:pPr algn="ctr">
              <a:buNone/>
            </a:pPr>
            <a:r>
              <a:rPr lang="en-US" dirty="0"/>
              <a:t>Bloody </a:t>
            </a:r>
            <a:r>
              <a:rPr lang="en-US" dirty="0" smtClean="0"/>
              <a:t>secretion</a:t>
            </a:r>
            <a:endParaRPr lang="en-US" dirty="0"/>
          </a:p>
          <a:p>
            <a:pPr>
              <a:buNone/>
            </a:pPr>
            <a:endParaRPr lang="en-US" dirty="0"/>
          </a:p>
          <a:p>
            <a:r>
              <a:rPr lang="en-US" dirty="0" err="1"/>
              <a:t>Intraductal</a:t>
            </a:r>
            <a:r>
              <a:rPr lang="en-US" dirty="0"/>
              <a:t> papillomatosis (may also cause serous secretion).</a:t>
            </a:r>
          </a:p>
          <a:p>
            <a:r>
              <a:rPr lang="en-US" dirty="0" err="1"/>
              <a:t>Intraductal</a:t>
            </a:r>
            <a:r>
              <a:rPr lang="en-US" dirty="0"/>
              <a:t> carcinoma.</a:t>
            </a:r>
          </a:p>
          <a:p>
            <a:r>
              <a:rPr lang="en-US" dirty="0"/>
              <a:t>Ductal carcinoma in situ.</a:t>
            </a:r>
          </a:p>
          <a:p>
            <a:pPr>
              <a:buNone/>
            </a:pPr>
            <a:endParaRPr lang="en-US" dirty="0"/>
          </a:p>
          <a:p>
            <a:pPr algn="ctr">
              <a:buNone/>
            </a:pPr>
            <a:r>
              <a:rPr lang="en-US" dirty="0"/>
              <a:t>Milk </a:t>
            </a:r>
            <a:r>
              <a:rPr lang="en-US" dirty="0" smtClean="0"/>
              <a:t>secretion</a:t>
            </a:r>
            <a:endParaRPr lang="en-US" dirty="0"/>
          </a:p>
          <a:p>
            <a:pPr>
              <a:buNone/>
            </a:pPr>
            <a:endParaRPr lang="en-US" dirty="0"/>
          </a:p>
          <a:p>
            <a:r>
              <a:rPr lang="en-US" dirty="0"/>
              <a:t>After childbirth, it can be prolonged.</a:t>
            </a:r>
          </a:p>
          <a:p>
            <a:pPr>
              <a:buNone/>
            </a:pPr>
            <a:endParaRPr lang="en-US" dirty="0"/>
          </a:p>
          <a:p>
            <a:pPr algn="ctr">
              <a:buNone/>
            </a:pPr>
            <a:r>
              <a:rPr lang="en-US" dirty="0"/>
              <a:t>Serous </a:t>
            </a:r>
            <a:r>
              <a:rPr lang="en-US" dirty="0" smtClean="0"/>
              <a:t>secretion</a:t>
            </a:r>
            <a:endParaRPr lang="en-US" dirty="0"/>
          </a:p>
          <a:p>
            <a:pPr>
              <a:buNone/>
            </a:pPr>
            <a:endParaRPr lang="en-US" dirty="0"/>
          </a:p>
          <a:p>
            <a:r>
              <a:rPr lang="en-US" dirty="0"/>
              <a:t>Normal within the menstrual cycle, with the use of cyclic oral contraceptives, during early pregnancy.</a:t>
            </a:r>
          </a:p>
          <a:p>
            <a:pPr>
              <a:buNone/>
            </a:pPr>
            <a:endParaRPr lang="en-US" dirty="0"/>
          </a:p>
          <a:p>
            <a:pPr>
              <a:buNone/>
            </a:pPr>
            <a:endParaRPr lang="en-US" dirty="0"/>
          </a:p>
          <a:p>
            <a:pPr>
              <a:buNone/>
            </a:pPr>
            <a:endParaRPr lang="en-US" dirty="0"/>
          </a:p>
          <a:p>
            <a:pPr>
              <a:buNone/>
            </a:pPr>
            <a:endParaRPr lang="en-US" dirty="0"/>
          </a:p>
          <a:p>
            <a:pPr>
              <a:buNone/>
            </a:pPr>
            <a:endParaRPr lang="en-US" dirty="0"/>
          </a:p>
          <a:p>
            <a:endParaRPr lang="sr-Latn-RS" dirty="0" smtClean="0"/>
          </a:p>
          <a:p>
            <a:pPr>
              <a:buNone/>
            </a:pPr>
            <a:endParaRPr lang="sr-Latn-RS"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pPr algn="ctr"/>
            <a:endParaRPr lang="en-US" dirty="0"/>
          </a:p>
        </p:txBody>
      </p:sp>
      <p:sp>
        <p:nvSpPr>
          <p:cNvPr id="3" name="Content Placeholder 2"/>
          <p:cNvSpPr>
            <a:spLocks noGrp="1"/>
          </p:cNvSpPr>
          <p:nvPr>
            <p:ph idx="1"/>
          </p:nvPr>
        </p:nvSpPr>
        <p:spPr>
          <a:xfrm>
            <a:off x="457200" y="685800"/>
            <a:ext cx="8229600" cy="5943600"/>
          </a:xfrm>
        </p:spPr>
        <p:txBody>
          <a:bodyPr>
            <a:normAutofit/>
          </a:bodyPr>
          <a:lstStyle/>
          <a:p>
            <a:pPr algn="ctr">
              <a:buNone/>
            </a:pPr>
            <a:r>
              <a:rPr lang="en-US" sz="3200" b="1" dirty="0"/>
              <a:t>Secretory breast </a:t>
            </a:r>
            <a:endParaRPr lang="sr-Latn-RS" sz="3200" b="1" dirty="0" smtClean="0"/>
          </a:p>
          <a:p>
            <a:r>
              <a:rPr lang="en-US" sz="2400" b="1" dirty="0" smtClean="0"/>
              <a:t>Any </a:t>
            </a:r>
            <a:r>
              <a:rPr lang="en-US" sz="2400" b="1" dirty="0"/>
              <a:t>occurrence of secretion and discharge from the breast nipple, especially bloody, requires a cytological examination. </a:t>
            </a:r>
            <a:endParaRPr lang="sr-Latn-RS" sz="2400" b="1" dirty="0" smtClean="0"/>
          </a:p>
          <a:p>
            <a:r>
              <a:rPr lang="en-US" sz="2400" b="1" dirty="0" smtClean="0"/>
              <a:t>Surgery </a:t>
            </a:r>
            <a:r>
              <a:rPr lang="en-US" sz="2400" b="1" dirty="0"/>
              <a:t>is recommended if the cytological findings are suspicious, along with a mandatory </a:t>
            </a:r>
            <a:r>
              <a:rPr lang="en-US" sz="2400" b="1" dirty="0" smtClean="0"/>
              <a:t>„</a:t>
            </a:r>
            <a:r>
              <a:rPr lang="sr-Latn-RS" sz="2400" b="1" dirty="0" smtClean="0"/>
              <a:t>frozen section</a:t>
            </a:r>
            <a:r>
              <a:rPr lang="en-US" sz="2400" b="1" dirty="0" smtClean="0"/>
              <a:t>" </a:t>
            </a:r>
            <a:r>
              <a:rPr lang="en-US" sz="2400" b="1" dirty="0"/>
              <a:t>histological examination.</a:t>
            </a:r>
            <a:endParaRPr lang="sr-Latn-RS" dirty="0" smtClean="0"/>
          </a:p>
          <a:p>
            <a:pPr>
              <a:buNone/>
            </a:pPr>
            <a:endParaRPr lang="sr-Latn-RS" dirty="0" smtClean="0"/>
          </a:p>
        </p:txBody>
      </p:sp>
      <p:pic>
        <p:nvPicPr>
          <p:cNvPr id="4" name="Picture 3" descr="multi-duct-discharge.jpg"/>
          <p:cNvPicPr>
            <a:picLocks noChangeAspect="1"/>
          </p:cNvPicPr>
          <p:nvPr/>
        </p:nvPicPr>
        <p:blipFill>
          <a:blip r:embed="rId2" cstate="print"/>
          <a:srcRect b="9183"/>
          <a:stretch>
            <a:fillRect/>
          </a:stretch>
        </p:blipFill>
        <p:spPr>
          <a:xfrm>
            <a:off x="4724400" y="3843650"/>
            <a:ext cx="4133850" cy="3014350"/>
          </a:xfrm>
          <a:prstGeom prst="rect">
            <a:avLst/>
          </a:prstGeom>
        </p:spPr>
      </p:pic>
      <p:pic>
        <p:nvPicPr>
          <p:cNvPr id="5" name="Picture 4" descr="single-duct-bloody-discharge.jpg"/>
          <p:cNvPicPr>
            <a:picLocks noChangeAspect="1"/>
          </p:cNvPicPr>
          <p:nvPr/>
        </p:nvPicPr>
        <p:blipFill>
          <a:blip r:embed="rId3" cstate="print"/>
          <a:srcRect b="7647"/>
          <a:stretch>
            <a:fillRect/>
          </a:stretch>
        </p:blipFill>
        <p:spPr>
          <a:xfrm>
            <a:off x="533400" y="3910496"/>
            <a:ext cx="3886200" cy="2947504"/>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219200"/>
          </a:xfrm>
        </p:spPr>
        <p:txBody>
          <a:bodyPr>
            <a:normAutofit fontScale="90000"/>
          </a:bodyPr>
          <a:lstStyle/>
          <a:p>
            <a:pPr algn="ctr"/>
            <a:r>
              <a:rPr lang="en-US" dirty="0"/>
              <a:t>Fibrocystic Breast Disease </a:t>
            </a:r>
            <a:r>
              <a:rPr lang="sr-Latn-RS" dirty="0" smtClean="0"/>
              <a:t/>
            </a:r>
            <a:br>
              <a:rPr lang="sr-Latn-RS" dirty="0" smtClean="0"/>
            </a:br>
            <a:r>
              <a:rPr lang="en-US" dirty="0" smtClean="0"/>
              <a:t>(</a:t>
            </a:r>
            <a:r>
              <a:rPr lang="en-US" dirty="0"/>
              <a:t>Breast Dysplasia)</a:t>
            </a:r>
          </a:p>
        </p:txBody>
      </p:sp>
      <p:sp>
        <p:nvSpPr>
          <p:cNvPr id="3" name="Content Placeholder 2"/>
          <p:cNvSpPr>
            <a:spLocks noGrp="1"/>
          </p:cNvSpPr>
          <p:nvPr>
            <p:ph idx="1"/>
          </p:nvPr>
        </p:nvSpPr>
        <p:spPr>
          <a:xfrm>
            <a:off x="0" y="1295400"/>
            <a:ext cx="9144000" cy="5029200"/>
          </a:xfrm>
        </p:spPr>
        <p:txBody>
          <a:bodyPr>
            <a:normAutofit fontScale="85000" lnSpcReduction="20000"/>
          </a:bodyPr>
          <a:lstStyle/>
          <a:p>
            <a:pPr>
              <a:buNone/>
            </a:pPr>
            <a:r>
              <a:rPr lang="en-US" b="1" dirty="0" smtClean="0"/>
              <a:t>The </a:t>
            </a:r>
            <a:r>
              <a:rPr lang="en-US" b="1" dirty="0"/>
              <a:t>term "fibrocystic breast disease" encompasses various abnormalities of the breast epithelium and stroma that result in clinical manifestations in the form of palpable masses.</a:t>
            </a:r>
          </a:p>
          <a:p>
            <a:pPr>
              <a:buNone/>
            </a:pPr>
            <a:endParaRPr lang="en-US" b="1" dirty="0"/>
          </a:p>
          <a:p>
            <a:pPr>
              <a:buNone/>
            </a:pPr>
            <a:r>
              <a:rPr lang="en-US" b="1" dirty="0"/>
              <a:t>Disruption of the ovarian cycle → disruption of the cycle of breast tissue hyperplasia and involution.</a:t>
            </a:r>
          </a:p>
          <a:p>
            <a:pPr>
              <a:buNone/>
            </a:pPr>
            <a:endParaRPr lang="en-US" b="1" dirty="0"/>
          </a:p>
          <a:p>
            <a:pPr algn="ctr">
              <a:buNone/>
            </a:pPr>
            <a:r>
              <a:rPr lang="en-US" b="1" dirty="0" smtClean="0">
                <a:solidFill>
                  <a:srgbClr val="FF0000"/>
                </a:solidFill>
              </a:rPr>
              <a:t>HYPERESTROGENI</a:t>
            </a:r>
            <a:r>
              <a:rPr lang="sr-Latn-RS" b="1" dirty="0" smtClean="0">
                <a:solidFill>
                  <a:srgbClr val="FF0000"/>
                </a:solidFill>
              </a:rPr>
              <a:t>C STATE</a:t>
            </a:r>
            <a:endParaRPr lang="en-US" b="1" dirty="0">
              <a:solidFill>
                <a:srgbClr val="FF0000"/>
              </a:solidFill>
            </a:endParaRPr>
          </a:p>
          <a:p>
            <a:pPr algn="ctr">
              <a:buNone/>
            </a:pPr>
            <a:r>
              <a:rPr lang="en-US" b="1" dirty="0"/>
              <a:t>(hormonal imbalance implicated in the development of this condition)</a:t>
            </a:r>
          </a:p>
          <a:p>
            <a:pPr>
              <a:buNone/>
            </a:pPr>
            <a:endParaRPr lang="en-US" b="1" dirty="0"/>
          </a:p>
          <a:p>
            <a:r>
              <a:rPr lang="en-US" b="1" dirty="0"/>
              <a:t>Absolute - increased estrogen secretion and decreased progesterone production.</a:t>
            </a:r>
          </a:p>
          <a:p>
            <a:r>
              <a:rPr lang="en-US" b="1" dirty="0"/>
              <a:t>Relative - estrogen levels are normal, but the amount of progesterone is decreased.</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algn="ctr"/>
            <a:r>
              <a:rPr lang="en-US" dirty="0"/>
              <a:t>Fibrocystic Breast Disease</a:t>
            </a:r>
          </a:p>
        </p:txBody>
      </p:sp>
      <p:sp>
        <p:nvSpPr>
          <p:cNvPr id="3" name="Content Placeholder 2"/>
          <p:cNvSpPr>
            <a:spLocks noGrp="1"/>
          </p:cNvSpPr>
          <p:nvPr>
            <p:ph idx="1"/>
          </p:nvPr>
        </p:nvSpPr>
        <p:spPr>
          <a:xfrm>
            <a:off x="0" y="1295400"/>
            <a:ext cx="9144000" cy="5029200"/>
          </a:xfrm>
        </p:spPr>
        <p:txBody>
          <a:bodyPr>
            <a:normAutofit fontScale="92500"/>
          </a:bodyPr>
          <a:lstStyle/>
          <a:p>
            <a:r>
              <a:rPr lang="en-US" dirty="0"/>
              <a:t>A very common occurrence in the female population.</a:t>
            </a:r>
          </a:p>
          <a:p>
            <a:r>
              <a:rPr lang="en-US" dirty="0"/>
              <a:t>It affects around 60 to 90% of women.</a:t>
            </a:r>
          </a:p>
          <a:p>
            <a:r>
              <a:rPr lang="en-US" dirty="0"/>
              <a:t>It encompasses a wide spectrum of progressive and regressive </a:t>
            </a:r>
            <a:r>
              <a:rPr lang="sr-Latn-RS" dirty="0" smtClean="0"/>
              <a:t>lesions</a:t>
            </a:r>
            <a:r>
              <a:rPr lang="en-US" dirty="0" smtClean="0"/>
              <a:t> </a:t>
            </a:r>
            <a:r>
              <a:rPr lang="en-US" dirty="0"/>
              <a:t>in breast tissue.</a:t>
            </a:r>
          </a:p>
          <a:p>
            <a:r>
              <a:rPr lang="en-US" dirty="0"/>
              <a:t>Long-standing </a:t>
            </a:r>
            <a:r>
              <a:rPr lang="sr-Latn-RS" dirty="0" smtClean="0"/>
              <a:t>lesions</a:t>
            </a:r>
            <a:r>
              <a:rPr lang="en-US" dirty="0" smtClean="0"/>
              <a:t> </a:t>
            </a:r>
            <a:r>
              <a:rPr lang="en-US" dirty="0"/>
              <a:t>that initially only present with subjective discomfort but later manifest as two-dimensional, </a:t>
            </a:r>
            <a:r>
              <a:rPr lang="en-US" dirty="0" err="1"/>
              <a:t>pseudotumorous</a:t>
            </a:r>
            <a:r>
              <a:rPr lang="en-US" dirty="0"/>
              <a:t> alterations.</a:t>
            </a:r>
          </a:p>
          <a:p>
            <a:r>
              <a:rPr lang="en-US" dirty="0"/>
              <a:t>It most commonly occurs after puberty and before menopause, between the ages of 20 and 40, but can also arise later.</a:t>
            </a:r>
          </a:p>
          <a:p>
            <a:r>
              <a:rPr lang="en-US" dirty="0"/>
              <a:t>The key feature is the variability of changes.</a:t>
            </a:r>
          </a:p>
          <a:p>
            <a:r>
              <a:rPr lang="en-US" dirty="0"/>
              <a:t>It requires detailed diagnostics to prevent the oversight of a malignant breast tumor.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ctr"/>
            <a:r>
              <a:rPr lang="en-US" dirty="0"/>
              <a:t>Fibrocystic Breast Disease</a:t>
            </a:r>
          </a:p>
        </p:txBody>
      </p:sp>
      <p:sp>
        <p:nvSpPr>
          <p:cNvPr id="3" name="Content Placeholder 2"/>
          <p:cNvSpPr>
            <a:spLocks noGrp="1"/>
          </p:cNvSpPr>
          <p:nvPr>
            <p:ph idx="1"/>
          </p:nvPr>
        </p:nvSpPr>
        <p:spPr>
          <a:xfrm>
            <a:off x="0" y="1295400"/>
            <a:ext cx="9144000" cy="5029200"/>
          </a:xfrm>
        </p:spPr>
        <p:txBody>
          <a:bodyPr>
            <a:normAutofit lnSpcReduction="10000"/>
          </a:bodyPr>
          <a:lstStyle/>
          <a:p>
            <a:r>
              <a:rPr lang="en-US" dirty="0"/>
              <a:t>The dysplastic process begins with hyperplasia of the breast ductal and lobular epithelium due to hormonal imbalance (excess estrogen and/or insufficient progesterone).</a:t>
            </a:r>
          </a:p>
          <a:p>
            <a:endParaRPr lang="en-US" dirty="0"/>
          </a:p>
          <a:p>
            <a:r>
              <a:rPr lang="en-US" dirty="0"/>
              <a:t>From cycle to cycle, the dysplastic process advances.</a:t>
            </a:r>
          </a:p>
          <a:p>
            <a:endParaRPr lang="en-US" dirty="0"/>
          </a:p>
          <a:p>
            <a:r>
              <a:rPr lang="en-US" dirty="0"/>
              <a:t>The evolution of the process involves three phases:</a:t>
            </a:r>
          </a:p>
          <a:p>
            <a:endParaRPr lang="en-US" dirty="0"/>
          </a:p>
          <a:p>
            <a:pPr marL="514350" indent="-514350">
              <a:buFont typeface="+mj-lt"/>
              <a:buAutoNum type="arabicPeriod"/>
            </a:pPr>
            <a:r>
              <a:rPr lang="en-US" dirty="0"/>
              <a:t>Hyperplasia phase (epithelial proliferation)</a:t>
            </a:r>
          </a:p>
          <a:p>
            <a:pPr marL="514350" indent="-514350">
              <a:buFont typeface="+mj-lt"/>
              <a:buAutoNum type="arabicPeriod"/>
            </a:pPr>
            <a:r>
              <a:rPr lang="en-US" dirty="0"/>
              <a:t>Secretory phase (secretion and cyst formation)</a:t>
            </a:r>
          </a:p>
          <a:p>
            <a:pPr marL="514350" indent="-514350">
              <a:buFont typeface="+mj-lt"/>
              <a:buAutoNum type="arabicPeriod"/>
            </a:pPr>
            <a:r>
              <a:rPr lang="en-US" dirty="0"/>
              <a:t>Sclerotic phase (formation of fibrous connective tissue)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endParaRPr lang="en-US" dirty="0"/>
          </a:p>
        </p:txBody>
      </p:sp>
      <p:sp>
        <p:nvSpPr>
          <p:cNvPr id="3" name="Content Placeholder 2"/>
          <p:cNvSpPr>
            <a:spLocks noGrp="1"/>
          </p:cNvSpPr>
          <p:nvPr>
            <p:ph idx="1"/>
          </p:nvPr>
        </p:nvSpPr>
        <p:spPr>
          <a:xfrm>
            <a:off x="0" y="1295400"/>
            <a:ext cx="9144000" cy="5029200"/>
          </a:xfrm>
        </p:spPr>
        <p:txBody>
          <a:bodyPr>
            <a:normAutofit fontScale="92500" lnSpcReduction="10000"/>
          </a:bodyPr>
          <a:lstStyle/>
          <a:p>
            <a:pPr marL="514350" indent="-514350" algn="ctr">
              <a:buNone/>
            </a:pPr>
            <a:r>
              <a:rPr lang="sr-Latn-RS" sz="3200" b="1" dirty="0" smtClean="0"/>
              <a:t>1. </a:t>
            </a:r>
            <a:r>
              <a:rPr lang="en-US" sz="3200" b="1" dirty="0" smtClean="0"/>
              <a:t>Hyperplasia </a:t>
            </a:r>
            <a:r>
              <a:rPr lang="en-US" sz="3200" b="1" dirty="0"/>
              <a:t>Phase</a:t>
            </a:r>
          </a:p>
          <a:p>
            <a:r>
              <a:rPr lang="en-US" sz="3200" dirty="0"/>
              <a:t>Subjective discomfort (before </a:t>
            </a:r>
            <a:r>
              <a:rPr lang="en-US" sz="3200" dirty="0" smtClean="0"/>
              <a:t>menstrua</a:t>
            </a:r>
            <a:r>
              <a:rPr lang="sr-Latn-RS" sz="3200" dirty="0" smtClean="0"/>
              <a:t>l period</a:t>
            </a:r>
            <a:r>
              <a:rPr lang="en-US" sz="3200" dirty="0" smtClean="0"/>
              <a:t>)</a:t>
            </a:r>
            <a:endParaRPr lang="en-US" sz="3200" dirty="0"/>
          </a:p>
          <a:p>
            <a:r>
              <a:rPr lang="en-US" sz="3200" dirty="0"/>
              <a:t>Breast swelling</a:t>
            </a:r>
          </a:p>
          <a:p>
            <a:r>
              <a:rPr lang="en-US" sz="3200" dirty="0"/>
              <a:t>Sensation of fullness</a:t>
            </a:r>
          </a:p>
          <a:p>
            <a:r>
              <a:rPr lang="en-US" sz="3200" dirty="0"/>
              <a:t>Tingling or itching</a:t>
            </a:r>
          </a:p>
          <a:p>
            <a:r>
              <a:rPr lang="en-US" sz="3200" dirty="0"/>
              <a:t>Radiating pain in the shoulder, </a:t>
            </a:r>
            <a:r>
              <a:rPr lang="en-US" sz="3200" dirty="0" smtClean="0"/>
              <a:t>a</a:t>
            </a:r>
            <a:r>
              <a:rPr lang="sr-Latn-RS" sz="3200" dirty="0" smtClean="0"/>
              <a:t>xilla</a:t>
            </a:r>
            <a:r>
              <a:rPr lang="en-US" sz="3200" dirty="0" smtClean="0"/>
              <a:t>, </a:t>
            </a:r>
            <a:r>
              <a:rPr lang="en-US" sz="3200" dirty="0"/>
              <a:t>or arm</a:t>
            </a:r>
          </a:p>
          <a:p>
            <a:r>
              <a:rPr lang="en-US" sz="3200" dirty="0" err="1"/>
              <a:t>Mastodynia</a:t>
            </a:r>
            <a:r>
              <a:rPr lang="en-US" sz="3200" dirty="0"/>
              <a:t> (painful breast)</a:t>
            </a:r>
          </a:p>
          <a:p>
            <a:r>
              <a:rPr lang="en-US" sz="3200" dirty="0"/>
              <a:t>Palpation reveals two-dimensional, </a:t>
            </a:r>
            <a:r>
              <a:rPr lang="en-US" sz="3200" dirty="0" err="1"/>
              <a:t>pseudotumorous</a:t>
            </a:r>
            <a:r>
              <a:rPr lang="en-US" sz="3200" dirty="0"/>
              <a:t> alteration (flattened thickening of breast glandular tissue)</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endParaRPr lang="en-US" dirty="0"/>
          </a:p>
        </p:txBody>
      </p:sp>
      <p:sp>
        <p:nvSpPr>
          <p:cNvPr id="3" name="Content Placeholder 2"/>
          <p:cNvSpPr>
            <a:spLocks noGrp="1"/>
          </p:cNvSpPr>
          <p:nvPr>
            <p:ph idx="1"/>
          </p:nvPr>
        </p:nvSpPr>
        <p:spPr>
          <a:xfrm>
            <a:off x="0" y="1295400"/>
            <a:ext cx="9144000" cy="5562600"/>
          </a:xfrm>
        </p:spPr>
        <p:txBody>
          <a:bodyPr>
            <a:normAutofit/>
          </a:bodyPr>
          <a:lstStyle/>
          <a:p>
            <a:pPr marL="514350" indent="-514350" algn="ctr">
              <a:buNone/>
            </a:pPr>
            <a:r>
              <a:rPr lang="sr-Cyrl-RS" sz="3200" b="1" dirty="0" smtClean="0"/>
              <a:t>2. </a:t>
            </a:r>
            <a:r>
              <a:rPr lang="en-US" sz="3200" b="1" dirty="0"/>
              <a:t>Secretory Phase (Secretion and Cyst Formation)</a:t>
            </a:r>
          </a:p>
          <a:p>
            <a:r>
              <a:rPr lang="en-US" sz="2400" dirty="0" smtClean="0"/>
              <a:t>Spherical </a:t>
            </a:r>
            <a:r>
              <a:rPr lang="en-US" sz="2400" dirty="0"/>
              <a:t>or oval structures formed from lobules </a:t>
            </a:r>
            <a:endParaRPr lang="sr-Latn-RS" sz="2400" dirty="0" smtClean="0"/>
          </a:p>
          <a:p>
            <a:r>
              <a:rPr lang="en-US" sz="2400" dirty="0" smtClean="0"/>
              <a:t>by </a:t>
            </a:r>
            <a:r>
              <a:rPr lang="en-US" sz="2400" dirty="0"/>
              <a:t>dilation or fusion of </a:t>
            </a:r>
            <a:r>
              <a:rPr lang="en-US" sz="2400" dirty="0" smtClean="0"/>
              <a:t>acini</a:t>
            </a:r>
            <a:endParaRPr lang="sr-Latn-RS" sz="2400" dirty="0" smtClean="0"/>
          </a:p>
          <a:p>
            <a:r>
              <a:rPr lang="en-US" sz="2400" dirty="0" smtClean="0"/>
              <a:t>Solitary </a:t>
            </a:r>
            <a:r>
              <a:rPr lang="en-US" sz="2400" dirty="0"/>
              <a:t>or multiple</a:t>
            </a:r>
          </a:p>
          <a:p>
            <a:r>
              <a:rPr lang="en-US" sz="2400" dirty="0"/>
              <a:t>Presence of fluctuation signs</a:t>
            </a:r>
            <a:endParaRPr lang="sr-Cyrl-RS" sz="2400" dirty="0" smtClean="0"/>
          </a:p>
          <a:p>
            <a:endParaRPr lang="en-US" dirty="0"/>
          </a:p>
        </p:txBody>
      </p:sp>
      <p:pic>
        <p:nvPicPr>
          <p:cNvPr id="4" name="Picture 3" descr="breast-cysts-16657.jpg"/>
          <p:cNvPicPr>
            <a:picLocks noChangeAspect="1"/>
          </p:cNvPicPr>
          <p:nvPr/>
        </p:nvPicPr>
        <p:blipFill>
          <a:blip r:embed="rId2" cstate="print"/>
          <a:stretch>
            <a:fillRect/>
          </a:stretch>
        </p:blipFill>
        <p:spPr>
          <a:xfrm>
            <a:off x="0" y="4091432"/>
            <a:ext cx="4267200" cy="2766568"/>
          </a:xfrm>
          <a:prstGeom prst="rect">
            <a:avLst/>
          </a:prstGeom>
        </p:spPr>
      </p:pic>
      <p:pic>
        <p:nvPicPr>
          <p:cNvPr id="6" name="Picture 5" descr="cista.jpg"/>
          <p:cNvPicPr>
            <a:picLocks noChangeAspect="1"/>
          </p:cNvPicPr>
          <p:nvPr/>
        </p:nvPicPr>
        <p:blipFill>
          <a:blip r:embed="rId3" cstate="print"/>
          <a:srcRect b="12796"/>
          <a:stretch>
            <a:fillRect/>
          </a:stretch>
        </p:blipFill>
        <p:spPr>
          <a:xfrm>
            <a:off x="6477000" y="2895600"/>
            <a:ext cx="2276475" cy="1752600"/>
          </a:xfrm>
          <a:prstGeom prst="rect">
            <a:avLst/>
          </a:prstGeom>
        </p:spPr>
      </p:pic>
      <p:pic>
        <p:nvPicPr>
          <p:cNvPr id="7" name="Picture 6" descr="breast-cyst.jpg"/>
          <p:cNvPicPr>
            <a:picLocks noChangeAspect="1"/>
          </p:cNvPicPr>
          <p:nvPr/>
        </p:nvPicPr>
        <p:blipFill>
          <a:blip r:embed="rId4" cstate="print"/>
          <a:srcRect b="19355"/>
          <a:stretch>
            <a:fillRect/>
          </a:stretch>
        </p:blipFill>
        <p:spPr>
          <a:xfrm>
            <a:off x="4648200" y="4724400"/>
            <a:ext cx="2455938" cy="190500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210312"/>
          </a:xfrm>
        </p:spPr>
        <p:txBody>
          <a:bodyPr>
            <a:normAutofit fontScale="90000"/>
          </a:bodyPr>
          <a:lstStyle/>
          <a:p>
            <a:endParaRPr lang="en-US" dirty="0"/>
          </a:p>
        </p:txBody>
      </p:sp>
      <p:sp>
        <p:nvSpPr>
          <p:cNvPr id="3" name="Content Placeholder 2"/>
          <p:cNvSpPr>
            <a:spLocks noGrp="1"/>
          </p:cNvSpPr>
          <p:nvPr>
            <p:ph idx="1"/>
          </p:nvPr>
        </p:nvSpPr>
        <p:spPr>
          <a:xfrm>
            <a:off x="457200" y="228600"/>
            <a:ext cx="8534400" cy="6324600"/>
          </a:xfrm>
        </p:spPr>
        <p:txBody>
          <a:bodyPr>
            <a:normAutofit/>
          </a:bodyPr>
          <a:lstStyle/>
          <a:p>
            <a:pPr>
              <a:buNone/>
            </a:pPr>
            <a:r>
              <a:rPr lang="sr-Latn-RS" sz="2400" b="1" dirty="0" smtClean="0"/>
              <a:t>                                                   FNA</a:t>
            </a:r>
            <a:endParaRPr lang="en-US" sz="2400" dirty="0" smtClean="0"/>
          </a:p>
          <a:p>
            <a:pPr algn="ctr">
              <a:buNone/>
            </a:pPr>
            <a:r>
              <a:rPr lang="sr-Cyrl-CS" sz="2400" dirty="0" smtClean="0"/>
              <a:t> </a:t>
            </a:r>
            <a:endParaRPr lang="en-US" sz="2400" dirty="0" smtClean="0"/>
          </a:p>
          <a:p>
            <a:pPr algn="ctr">
              <a:buNone/>
            </a:pPr>
            <a:r>
              <a:rPr lang="sr-Latn-RS" sz="2400" b="1" dirty="0" smtClean="0"/>
              <a:t>Cytological exam</a:t>
            </a:r>
            <a:endParaRPr lang="sr-Cyrl-CS" sz="2400" b="1" dirty="0" smtClean="0"/>
          </a:p>
          <a:p>
            <a:pPr algn="ctr">
              <a:buNone/>
            </a:pPr>
            <a:endParaRPr lang="en-US" sz="2400" dirty="0" smtClean="0"/>
          </a:p>
          <a:p>
            <a:pPr algn="ctr">
              <a:buNone/>
            </a:pPr>
            <a:r>
              <a:rPr lang="sr-Latn-RS" sz="2400" b="1" dirty="0" smtClean="0"/>
              <a:t>Negative for atypia and malignant cells</a:t>
            </a:r>
            <a:endParaRPr lang="en-US" sz="2400" dirty="0" smtClean="0"/>
          </a:p>
          <a:p>
            <a:pPr algn="ctr">
              <a:buNone/>
            </a:pPr>
            <a:r>
              <a:rPr lang="sr-Cyrl-CS" sz="2400" b="1" dirty="0" smtClean="0"/>
              <a:t> </a:t>
            </a:r>
            <a:endParaRPr lang="en-US" sz="2400" dirty="0" smtClean="0"/>
          </a:p>
          <a:p>
            <a:pPr algn="ctr">
              <a:buNone/>
            </a:pPr>
            <a:r>
              <a:rPr lang="sr-Latn-RS" sz="2400" b="1" dirty="0" smtClean="0"/>
              <a:t>Follow up for 7 days and after 6 weeks</a:t>
            </a:r>
            <a:endParaRPr lang="sr-Cyrl-CS" sz="2400" b="1" dirty="0" smtClean="0"/>
          </a:p>
          <a:p>
            <a:pPr algn="ctr">
              <a:buNone/>
            </a:pPr>
            <a:endParaRPr lang="sr-Cyrl-CS" sz="2400" b="1" dirty="0" smtClean="0"/>
          </a:p>
          <a:p>
            <a:pPr algn="ctr">
              <a:buNone/>
            </a:pPr>
            <a:endParaRPr lang="sr-Latn-RS" sz="2400" dirty="0"/>
          </a:p>
          <a:p>
            <a:pPr>
              <a:buNone/>
            </a:pPr>
            <a:r>
              <a:rPr lang="sr-Latn-RS" sz="2400" b="1" dirty="0" smtClean="0"/>
              <a:t>                    Forming cyst again</a:t>
            </a:r>
            <a:r>
              <a:rPr lang="sr-Cyrl-CS" sz="2400" b="1" dirty="0" smtClean="0"/>
              <a:t>	</a:t>
            </a:r>
            <a:r>
              <a:rPr lang="sr-Latn-RS" sz="2400" b="1" dirty="0" smtClean="0"/>
              <a:t>          negative</a:t>
            </a:r>
            <a:endParaRPr lang="sr-Cyrl-CS" sz="2400" b="1" dirty="0" smtClean="0"/>
          </a:p>
          <a:p>
            <a:pPr algn="ctr">
              <a:buNone/>
            </a:pPr>
            <a:endParaRPr lang="sr-Cyrl-CS" sz="2400" b="1" dirty="0" smtClean="0"/>
          </a:p>
          <a:p>
            <a:pPr>
              <a:buNone/>
            </a:pPr>
            <a:r>
              <a:rPr lang="sr-Latn-RS" sz="2400" b="1" dirty="0" smtClean="0"/>
              <a:t>			Surgical excision                   follow up</a:t>
            </a:r>
            <a:endParaRPr lang="en-US" sz="2400" dirty="0" smtClean="0"/>
          </a:p>
          <a:p>
            <a:pPr algn="ctr">
              <a:buNone/>
            </a:pPr>
            <a:r>
              <a:rPr lang="sr-Cyrl-CS" sz="2400" dirty="0" smtClean="0"/>
              <a:t> </a:t>
            </a:r>
            <a:endParaRPr lang="en-US" sz="2400" dirty="0" smtClean="0"/>
          </a:p>
          <a:p>
            <a:pPr algn="ctr"/>
            <a:endParaRPr lang="en-US" sz="2400" dirty="0"/>
          </a:p>
        </p:txBody>
      </p:sp>
      <p:cxnSp>
        <p:nvCxnSpPr>
          <p:cNvPr id="5" name="Straight Arrow Connector 4"/>
          <p:cNvCxnSpPr/>
          <p:nvPr/>
        </p:nvCxnSpPr>
        <p:spPr>
          <a:xfrm rot="5400000">
            <a:off x="4267200" y="914400"/>
            <a:ext cx="610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4267200" y="1828800"/>
            <a:ext cx="610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4267200" y="2667000"/>
            <a:ext cx="610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3505200" y="3352800"/>
            <a:ext cx="1067594"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572000" y="3352800"/>
            <a:ext cx="10668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2743200" y="4876800"/>
            <a:ext cx="610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6629400" y="4876800"/>
            <a:ext cx="610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Anatomy</a:t>
            </a:r>
            <a:endParaRPr lang="en-US" dirty="0"/>
          </a:p>
        </p:txBody>
      </p:sp>
      <p:sp>
        <p:nvSpPr>
          <p:cNvPr id="3" name="Content Placeholder 2"/>
          <p:cNvSpPr>
            <a:spLocks noGrp="1"/>
          </p:cNvSpPr>
          <p:nvPr>
            <p:ph idx="1"/>
          </p:nvPr>
        </p:nvSpPr>
        <p:spPr>
          <a:xfrm>
            <a:off x="0" y="1219200"/>
            <a:ext cx="8229600" cy="4389120"/>
          </a:xfrm>
        </p:spPr>
        <p:txBody>
          <a:bodyPr>
            <a:noAutofit/>
          </a:bodyPr>
          <a:lstStyle/>
          <a:p>
            <a:r>
              <a:rPr lang="en-US" sz="2400" dirty="0"/>
              <a:t>The breast has a semi-spherical shape with an external, convex, free side, at the center of which is the nipple surrounded by the areola.</a:t>
            </a:r>
          </a:p>
          <a:p>
            <a:endParaRPr lang="en-US" sz="2400" dirty="0"/>
          </a:p>
          <a:p>
            <a:r>
              <a:rPr lang="en-US" sz="2400" dirty="0"/>
              <a:t>The posterior side of the breast is flat, attached to the chest wall, and forms the base of the breast.</a:t>
            </a:r>
          </a:p>
          <a:p>
            <a:endParaRPr lang="en-US" sz="2400" dirty="0"/>
          </a:p>
          <a:p>
            <a:r>
              <a:rPr lang="en-US" sz="2400" dirty="0"/>
              <a:t>It is composed of glandular (epithelial and connective) and adipose tissue.</a:t>
            </a:r>
          </a:p>
          <a:p>
            <a:endParaRPr lang="en-US" sz="2400" dirty="0"/>
          </a:p>
          <a:p>
            <a:r>
              <a:rPr lang="en-US" sz="2400" dirty="0"/>
              <a:t>The proportions of these breast structures vary depending on age, hormonal status, ethnicity, and genetic inheritance</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endParaRPr lang="en-US" dirty="0"/>
          </a:p>
        </p:txBody>
      </p:sp>
      <p:sp>
        <p:nvSpPr>
          <p:cNvPr id="3" name="Content Placeholder 2"/>
          <p:cNvSpPr>
            <a:spLocks noGrp="1"/>
          </p:cNvSpPr>
          <p:nvPr>
            <p:ph idx="1"/>
          </p:nvPr>
        </p:nvSpPr>
        <p:spPr>
          <a:xfrm>
            <a:off x="0" y="1295400"/>
            <a:ext cx="9144000" cy="5029200"/>
          </a:xfrm>
        </p:spPr>
        <p:txBody>
          <a:bodyPr>
            <a:normAutofit fontScale="85000" lnSpcReduction="20000"/>
          </a:bodyPr>
          <a:lstStyle/>
          <a:p>
            <a:pPr marL="514350" indent="-514350" algn="ctr">
              <a:buNone/>
            </a:pPr>
            <a:r>
              <a:rPr lang="sr-Latn-RS" sz="3200" b="1" dirty="0" smtClean="0"/>
              <a:t>3. </a:t>
            </a:r>
            <a:r>
              <a:rPr lang="en-US" sz="3200" b="1" dirty="0" smtClean="0"/>
              <a:t>Phase </a:t>
            </a:r>
            <a:r>
              <a:rPr lang="en-US" sz="3200" b="1" dirty="0"/>
              <a:t>of Sclerosis</a:t>
            </a:r>
          </a:p>
          <a:p>
            <a:pPr marL="514350" indent="-514350" algn="ctr">
              <a:buNone/>
            </a:pPr>
            <a:endParaRPr lang="en-US" sz="3200" b="1" dirty="0"/>
          </a:p>
          <a:p>
            <a:r>
              <a:rPr lang="en-US" sz="3200" dirty="0"/>
              <a:t>Formation of hard painful changes</a:t>
            </a:r>
          </a:p>
          <a:p>
            <a:r>
              <a:rPr lang="en-US" sz="3200" dirty="0"/>
              <a:t>Palpably and </a:t>
            </a:r>
            <a:r>
              <a:rPr lang="en-US" sz="3200" dirty="0" err="1"/>
              <a:t>mammographically</a:t>
            </a:r>
            <a:r>
              <a:rPr lang="en-US" sz="3200" dirty="0"/>
              <a:t> can mimic malignant tumors</a:t>
            </a:r>
          </a:p>
          <a:p>
            <a:r>
              <a:rPr lang="en-US" sz="3200" dirty="0"/>
              <a:t>Biopsy and surgery are indicated</a:t>
            </a:r>
          </a:p>
          <a:p>
            <a:r>
              <a:rPr lang="en-US" sz="3200" dirty="0" smtClean="0"/>
              <a:t>With </a:t>
            </a:r>
            <a:r>
              <a:rPr lang="en-US" sz="3200" dirty="0"/>
              <a:t>the cessation of ovarian function (menopause), the fibrocystic disease spontaneously disappears</a:t>
            </a:r>
          </a:p>
          <a:p>
            <a:r>
              <a:rPr lang="en-US" sz="3200" dirty="0"/>
              <a:t>Established fibrocystic changes persist up to two years after menopause and then spontaneously resolve</a:t>
            </a:r>
          </a:p>
          <a:p>
            <a:r>
              <a:rPr lang="en-US" sz="3200" dirty="0"/>
              <a:t>If it persists beyond menopause, it indicates ovarian hormonal activity</a:t>
            </a:r>
            <a:endParaRPr lang="sr-Cyrl-RS" dirty="0" smtClean="0"/>
          </a:p>
          <a:p>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ctr"/>
            <a:r>
              <a:rPr lang="en-US" dirty="0"/>
              <a:t>Fibrocystic Breast Disease</a:t>
            </a:r>
          </a:p>
        </p:txBody>
      </p:sp>
      <p:sp>
        <p:nvSpPr>
          <p:cNvPr id="3" name="Content Placeholder 2"/>
          <p:cNvSpPr>
            <a:spLocks noGrp="1"/>
          </p:cNvSpPr>
          <p:nvPr>
            <p:ph idx="1"/>
          </p:nvPr>
        </p:nvSpPr>
        <p:spPr>
          <a:xfrm>
            <a:off x="0" y="1295400"/>
            <a:ext cx="9144000" cy="5029200"/>
          </a:xfrm>
        </p:spPr>
        <p:txBody>
          <a:bodyPr>
            <a:normAutofit fontScale="77500" lnSpcReduction="20000"/>
          </a:bodyPr>
          <a:lstStyle/>
          <a:p>
            <a:pPr marL="514350" indent="-514350" algn="ctr">
              <a:buNone/>
            </a:pPr>
            <a:endParaRPr lang="sr-Cyrl-RS" dirty="0" smtClean="0"/>
          </a:p>
          <a:p>
            <a:pPr marL="0" indent="0">
              <a:buNone/>
            </a:pPr>
            <a:r>
              <a:rPr lang="en-US" b="1" dirty="0"/>
              <a:t>Diagnostic:</a:t>
            </a:r>
          </a:p>
          <a:p>
            <a:pPr marL="514350" indent="-514350"/>
            <a:endParaRPr lang="en-US" b="1" dirty="0"/>
          </a:p>
          <a:p>
            <a:pPr marL="514350" indent="-514350"/>
            <a:r>
              <a:rPr lang="en-US" b="1" dirty="0"/>
              <a:t>Anamnesis</a:t>
            </a:r>
          </a:p>
          <a:p>
            <a:pPr marL="514350" indent="-514350"/>
            <a:r>
              <a:rPr lang="en-US" b="1" dirty="0"/>
              <a:t>Physical examination (inspection and palpation)</a:t>
            </a:r>
          </a:p>
          <a:p>
            <a:pPr marL="514350" indent="-514350"/>
            <a:r>
              <a:rPr lang="en-US" b="1" dirty="0"/>
              <a:t>Ultrasound (US)</a:t>
            </a:r>
          </a:p>
          <a:p>
            <a:pPr marL="514350" indent="-514350"/>
            <a:r>
              <a:rPr lang="en-US" b="1" dirty="0" smtClean="0"/>
              <a:t>Mammography</a:t>
            </a:r>
            <a:endParaRPr lang="sr-Latn-RS" b="1" dirty="0" smtClean="0"/>
          </a:p>
          <a:p>
            <a:pPr marL="514350" indent="-514350"/>
            <a:r>
              <a:rPr lang="sr-Latn-RS" b="1" dirty="0" smtClean="0"/>
              <a:t>MRI</a:t>
            </a:r>
            <a:endParaRPr lang="en-US" b="1" dirty="0"/>
          </a:p>
          <a:p>
            <a:pPr marL="0" indent="0">
              <a:buNone/>
            </a:pPr>
            <a:endParaRPr lang="sr-Latn-RS" b="1" dirty="0" smtClean="0"/>
          </a:p>
          <a:p>
            <a:pPr marL="0" indent="0">
              <a:buNone/>
            </a:pPr>
            <a:r>
              <a:rPr lang="en-US" b="1" dirty="0" smtClean="0"/>
              <a:t>Treatment</a:t>
            </a:r>
            <a:r>
              <a:rPr lang="en-US" b="1" dirty="0"/>
              <a:t>:</a:t>
            </a:r>
          </a:p>
          <a:p>
            <a:pPr marL="514350" indent="-514350"/>
            <a:endParaRPr lang="en-US" b="1" dirty="0"/>
          </a:p>
          <a:p>
            <a:pPr marL="514350" indent="-514350"/>
            <a:r>
              <a:rPr lang="en-US" b="1" dirty="0"/>
              <a:t>Analgesics</a:t>
            </a:r>
          </a:p>
          <a:p>
            <a:pPr marL="514350" indent="-514350"/>
            <a:r>
              <a:rPr lang="en-US" b="1" dirty="0"/>
              <a:t>Sedatives (stress, hypothalamus/</a:t>
            </a:r>
            <a:r>
              <a:rPr lang="en-US" b="1" dirty="0" err="1"/>
              <a:t>hypophysis</a:t>
            </a:r>
            <a:r>
              <a:rPr lang="en-US" b="1" dirty="0"/>
              <a:t>/ovaries)</a:t>
            </a:r>
          </a:p>
          <a:p>
            <a:pPr marL="514350" indent="-514350"/>
            <a:r>
              <a:rPr lang="en-US" b="1" dirty="0"/>
              <a:t>Antihistamines</a:t>
            </a:r>
          </a:p>
          <a:p>
            <a:pPr marL="514350" indent="-514350"/>
            <a:r>
              <a:rPr lang="en-US" b="1" dirty="0"/>
              <a:t>Hormonal therapy</a:t>
            </a:r>
          </a:p>
          <a:p>
            <a:pPr marL="514350" indent="-514350"/>
            <a:r>
              <a:rPr lang="en-US" b="1" dirty="0"/>
              <a:t>Surgical treatment (suspected three-dimensional changes)</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algn="ctr"/>
            <a:r>
              <a:rPr lang="en-US" dirty="0"/>
              <a:t>Fibrocystic Breast Disease</a:t>
            </a:r>
          </a:p>
        </p:txBody>
      </p:sp>
      <p:sp>
        <p:nvSpPr>
          <p:cNvPr id="3" name="Content Placeholder 2"/>
          <p:cNvSpPr>
            <a:spLocks noGrp="1"/>
          </p:cNvSpPr>
          <p:nvPr>
            <p:ph idx="1"/>
          </p:nvPr>
        </p:nvSpPr>
        <p:spPr>
          <a:xfrm>
            <a:off x="0" y="914400"/>
            <a:ext cx="9144000" cy="5943600"/>
          </a:xfrm>
        </p:spPr>
        <p:txBody>
          <a:bodyPr>
            <a:normAutofit fontScale="85000" lnSpcReduction="20000"/>
          </a:bodyPr>
          <a:lstStyle/>
          <a:p>
            <a:pPr marL="514350" indent="-514350" algn="ctr">
              <a:buNone/>
            </a:pPr>
            <a:endParaRPr lang="sr-Cyrl-RS" dirty="0" smtClean="0"/>
          </a:p>
          <a:p>
            <a:pPr marL="514350" indent="-514350" algn="ctr">
              <a:buNone/>
            </a:pPr>
            <a:r>
              <a:rPr lang="en-US" b="1" dirty="0"/>
              <a:t>Clinical Significance of Fibrocystic Breast </a:t>
            </a:r>
            <a:r>
              <a:rPr lang="en-US" b="1" dirty="0" smtClean="0"/>
              <a:t>Disease:</a:t>
            </a:r>
            <a:endParaRPr lang="sr-Latn-RS" b="1" dirty="0" smtClean="0"/>
          </a:p>
          <a:p>
            <a:pPr marL="514350" indent="-514350" algn="ctr">
              <a:buNone/>
            </a:pPr>
            <a:endParaRPr lang="sr-Latn-RS" b="1" dirty="0" smtClean="0"/>
          </a:p>
          <a:p>
            <a:r>
              <a:rPr lang="en-US" dirty="0" smtClean="0"/>
              <a:t>Development </a:t>
            </a:r>
            <a:r>
              <a:rPr lang="en-US" dirty="0"/>
              <a:t>of </a:t>
            </a:r>
            <a:r>
              <a:rPr lang="sr-Latn-RS" dirty="0" smtClean="0"/>
              <a:t>lesions</a:t>
            </a:r>
            <a:r>
              <a:rPr lang="en-US" dirty="0" smtClean="0"/>
              <a:t> </a:t>
            </a:r>
            <a:r>
              <a:rPr lang="en-US" dirty="0"/>
              <a:t>in the breast that need to be differentiated from </a:t>
            </a:r>
            <a:r>
              <a:rPr lang="en-US" dirty="0" smtClean="0"/>
              <a:t>carcinoma.</a:t>
            </a:r>
            <a:endParaRPr lang="sr-Latn-RS" dirty="0" smtClean="0"/>
          </a:p>
          <a:p>
            <a:r>
              <a:rPr lang="en-US" dirty="0" smtClean="0"/>
              <a:t>Some </a:t>
            </a:r>
            <a:r>
              <a:rPr lang="en-US" dirty="0"/>
              <a:t>of these </a:t>
            </a:r>
            <a:r>
              <a:rPr lang="sr-Latn-RS" dirty="0" smtClean="0"/>
              <a:t>lesions</a:t>
            </a:r>
            <a:r>
              <a:rPr lang="en-US" dirty="0" smtClean="0"/>
              <a:t> </a:t>
            </a:r>
            <a:r>
              <a:rPr lang="en-US" dirty="0"/>
              <a:t>may predispose to the development of breast cancer</a:t>
            </a:r>
            <a:r>
              <a:rPr lang="en-US" dirty="0" smtClean="0"/>
              <a:t>.</a:t>
            </a:r>
            <a:endParaRPr lang="sr-Latn-RS" dirty="0" smtClean="0"/>
          </a:p>
          <a:p>
            <a:endParaRPr lang="en-US" dirty="0"/>
          </a:p>
          <a:p>
            <a:pPr marL="514350" indent="-514350">
              <a:buNone/>
            </a:pPr>
            <a:r>
              <a:rPr lang="en-US" b="1" dirty="0"/>
              <a:t>No increased risk: </a:t>
            </a:r>
            <a:r>
              <a:rPr lang="en-US" dirty="0"/>
              <a:t>fibrosis, cystic forms, apocrine metaplasia, </a:t>
            </a:r>
            <a:r>
              <a:rPr lang="en-US" dirty="0" err="1"/>
              <a:t>sclerosing</a:t>
            </a:r>
            <a:r>
              <a:rPr lang="en-US" dirty="0"/>
              <a:t> </a:t>
            </a:r>
            <a:r>
              <a:rPr lang="en-US" dirty="0" err="1"/>
              <a:t>adenosis</a:t>
            </a:r>
            <a:r>
              <a:rPr lang="en-US" dirty="0"/>
              <a:t>, moderate </a:t>
            </a:r>
            <a:r>
              <a:rPr lang="en-US" dirty="0" smtClean="0"/>
              <a:t>hyperplasia.</a:t>
            </a:r>
            <a:endParaRPr lang="sr-Latn-RS" dirty="0" smtClean="0"/>
          </a:p>
          <a:p>
            <a:pPr marL="514350" indent="-514350">
              <a:buNone/>
            </a:pPr>
            <a:r>
              <a:rPr lang="en-US" b="1" dirty="0" smtClean="0"/>
              <a:t>Slightly </a:t>
            </a:r>
            <a:r>
              <a:rPr lang="en-US" b="1" dirty="0"/>
              <a:t>increased risk (1.5-2 times): </a:t>
            </a:r>
            <a:r>
              <a:rPr lang="en-US" dirty="0"/>
              <a:t>moderate to florid hyperplasia and ductal papillomatosis.</a:t>
            </a:r>
          </a:p>
          <a:p>
            <a:pPr marL="514350" indent="-514350">
              <a:buNone/>
            </a:pPr>
            <a:r>
              <a:rPr lang="en-US" b="1" dirty="0"/>
              <a:t>Significantly increased risk (5 times): </a:t>
            </a:r>
            <a:r>
              <a:rPr lang="en-US" dirty="0"/>
              <a:t>atypical ductal hyperplasia or lobular hyperplasia with involvement of ducts</a:t>
            </a:r>
            <a:r>
              <a:rPr lang="en-US" dirty="0" smtClean="0"/>
              <a:t>.</a:t>
            </a:r>
            <a:endParaRPr lang="sr-Latn-RS" dirty="0" smtClean="0"/>
          </a:p>
          <a:p>
            <a:pPr marL="514350" indent="-514350">
              <a:buNone/>
            </a:pPr>
            <a:endParaRPr lang="en-US" dirty="0"/>
          </a:p>
          <a:p>
            <a:pPr marL="514350" indent="-514350" algn="ctr">
              <a:buNone/>
            </a:pPr>
            <a:r>
              <a:rPr lang="en-US" b="1" dirty="0">
                <a:solidFill>
                  <a:srgbClr val="FF0000"/>
                </a:solidFill>
              </a:rPr>
              <a:t>A family history of breast cancer increases the risk for </a:t>
            </a:r>
            <a:r>
              <a:rPr lang="en-US" b="1" dirty="0" smtClean="0">
                <a:solidFill>
                  <a:srgbClr val="FF0000"/>
                </a:solidFill>
              </a:rPr>
              <a:t>all</a:t>
            </a:r>
            <a:endParaRPr lang="sr-Latn-RS" b="1" dirty="0" smtClean="0">
              <a:solidFill>
                <a:srgbClr val="FF0000"/>
              </a:solidFill>
            </a:endParaRPr>
          </a:p>
          <a:p>
            <a:pPr marL="514350" indent="-514350" algn="ctr">
              <a:buNone/>
            </a:pPr>
            <a:r>
              <a:rPr lang="en-US" b="1" dirty="0" smtClean="0">
                <a:solidFill>
                  <a:srgbClr val="FF0000"/>
                </a:solidFill>
              </a:rPr>
              <a:t>categories </a:t>
            </a:r>
            <a:r>
              <a:rPr lang="en-US" b="1" dirty="0">
                <a:solidFill>
                  <a:srgbClr val="FF0000"/>
                </a:solidFill>
              </a:rPr>
              <a:t>of changes, and for atypical ductal hyperplasia, </a:t>
            </a:r>
            <a:r>
              <a:rPr lang="en-US" b="1" dirty="0" smtClean="0">
                <a:solidFill>
                  <a:srgbClr val="FF0000"/>
                </a:solidFill>
              </a:rPr>
              <a:t>the</a:t>
            </a:r>
            <a:endParaRPr lang="sr-Latn-RS" b="1" dirty="0" smtClean="0">
              <a:solidFill>
                <a:srgbClr val="FF0000"/>
              </a:solidFill>
            </a:endParaRPr>
          </a:p>
          <a:p>
            <a:pPr marL="514350" indent="-514350" algn="ctr">
              <a:buNone/>
            </a:pPr>
            <a:r>
              <a:rPr lang="en-US" b="1" dirty="0" smtClean="0">
                <a:solidFill>
                  <a:srgbClr val="FF0000"/>
                </a:solidFill>
              </a:rPr>
              <a:t>risk </a:t>
            </a:r>
            <a:r>
              <a:rPr lang="en-US" b="1" dirty="0">
                <a:solidFill>
                  <a:srgbClr val="FF0000"/>
                </a:solidFill>
              </a:rPr>
              <a:t>is increased more than 10 times!</a:t>
            </a:r>
            <a:endParaRPr lang="en-US" dirty="0" smtClean="0">
              <a:solidFill>
                <a:srgbClr val="FF0000"/>
              </a:solidFill>
            </a:endParaRPr>
          </a:p>
          <a:p>
            <a:pPr marL="514350" indent="-514350" algn="ctr"/>
            <a:endParaRPr lang="sr-Cyrl-RS" dirty="0" smtClean="0"/>
          </a:p>
          <a:p>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smtClean="0"/>
              <a:t>Benign Breast Tumors</a:t>
            </a:r>
            <a:endParaRPr lang="en-US" dirty="0"/>
          </a:p>
        </p:txBody>
      </p:sp>
      <p:sp>
        <p:nvSpPr>
          <p:cNvPr id="3" name="Content Placeholder 2"/>
          <p:cNvSpPr>
            <a:spLocks noGrp="1"/>
          </p:cNvSpPr>
          <p:nvPr>
            <p:ph idx="1"/>
          </p:nvPr>
        </p:nvSpPr>
        <p:spPr>
          <a:xfrm>
            <a:off x="457200" y="990600"/>
            <a:ext cx="8229600" cy="5715000"/>
          </a:xfrm>
        </p:spPr>
        <p:txBody>
          <a:bodyPr>
            <a:normAutofit fontScale="85000" lnSpcReduction="20000"/>
          </a:bodyPr>
          <a:lstStyle/>
          <a:p>
            <a:pPr marL="0" indent="0">
              <a:buNone/>
            </a:pPr>
            <a:r>
              <a:rPr lang="sr-Latn-RS" dirty="0" smtClean="0"/>
              <a:t>			</a:t>
            </a:r>
            <a:r>
              <a:rPr lang="en-US" b="1" dirty="0" err="1" smtClean="0"/>
              <a:t>Fibroadenomas</a:t>
            </a:r>
            <a:r>
              <a:rPr lang="en-US" b="1" dirty="0" smtClean="0"/>
              <a:t>:</a:t>
            </a:r>
            <a:endParaRPr lang="sr-Latn-RS" b="1" dirty="0" smtClean="0"/>
          </a:p>
          <a:p>
            <a:pPr marL="0" indent="0">
              <a:buNone/>
            </a:pPr>
            <a:endParaRPr lang="en-US" b="1" dirty="0"/>
          </a:p>
          <a:p>
            <a:r>
              <a:rPr lang="en-US" dirty="0"/>
              <a:t>Most common benign breast tumor.</a:t>
            </a:r>
          </a:p>
          <a:p>
            <a:r>
              <a:rPr lang="en-US" dirty="0"/>
              <a:t>Composed of epithelial and connective tissue.</a:t>
            </a:r>
          </a:p>
          <a:p>
            <a:r>
              <a:rPr lang="en-US" dirty="0"/>
              <a:t>Most commonly occurs before the age of 30.</a:t>
            </a:r>
          </a:p>
          <a:p>
            <a:r>
              <a:rPr lang="en-US" dirty="0"/>
              <a:t>Solitary, well-defined, movable tumor.</a:t>
            </a:r>
          </a:p>
          <a:p>
            <a:r>
              <a:rPr lang="en-US" dirty="0"/>
              <a:t>Size typically ranges between 2 and 4 cm.</a:t>
            </a:r>
          </a:p>
          <a:p>
            <a:r>
              <a:rPr lang="en-US" dirty="0"/>
              <a:t>Volume increases during the second phase of the menstrual cycle.</a:t>
            </a:r>
          </a:p>
          <a:p>
            <a:r>
              <a:rPr lang="en-US" dirty="0"/>
              <a:t>Pregnancy can stimulate its growth.</a:t>
            </a:r>
          </a:p>
          <a:p>
            <a:r>
              <a:rPr lang="en-US" dirty="0"/>
              <a:t>Estrogen plays a role in its development.</a:t>
            </a:r>
          </a:p>
          <a:p>
            <a:r>
              <a:rPr lang="en-US" dirty="0"/>
              <a:t>Diagnosed using ultrasound (US) and biopsy.</a:t>
            </a:r>
          </a:p>
          <a:p>
            <a:r>
              <a:rPr lang="en-US" dirty="0"/>
              <a:t>Surgical treatment is considered for larger dimensions.</a:t>
            </a:r>
          </a:p>
          <a:p>
            <a:r>
              <a:rPr lang="en-US" dirty="0"/>
              <a:t>Can recur.</a:t>
            </a:r>
          </a:p>
          <a:p>
            <a:r>
              <a:rPr lang="en-US" dirty="0"/>
              <a:t>Malignant transformation is rare, occurring at a rate of 1/1000 cases, often associated with lobular carcinoma.</a:t>
            </a:r>
          </a:p>
          <a:p>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Benign Breast Tumors</a:t>
            </a:r>
            <a:endParaRPr lang="en-US" dirty="0"/>
          </a:p>
        </p:txBody>
      </p:sp>
      <p:sp>
        <p:nvSpPr>
          <p:cNvPr id="3" name="Content Placeholder 2"/>
          <p:cNvSpPr>
            <a:spLocks noGrp="1"/>
          </p:cNvSpPr>
          <p:nvPr>
            <p:ph idx="1"/>
          </p:nvPr>
        </p:nvSpPr>
        <p:spPr>
          <a:xfrm>
            <a:off x="457200" y="990600"/>
            <a:ext cx="8229600" cy="5867400"/>
          </a:xfrm>
        </p:spPr>
        <p:txBody>
          <a:bodyPr>
            <a:normAutofit fontScale="85000" lnSpcReduction="20000"/>
          </a:bodyPr>
          <a:lstStyle/>
          <a:p>
            <a:pPr marL="0" indent="0" algn="ctr">
              <a:buNone/>
            </a:pPr>
            <a:r>
              <a:rPr lang="en-US" b="1" dirty="0" err="1"/>
              <a:t>Phyllodes</a:t>
            </a:r>
            <a:r>
              <a:rPr lang="en-US" b="1" dirty="0"/>
              <a:t> Tumors</a:t>
            </a:r>
            <a:r>
              <a:rPr lang="en-US" b="1" dirty="0" smtClean="0"/>
              <a:t>:</a:t>
            </a:r>
            <a:endParaRPr lang="sr-Latn-RS" b="1" dirty="0" smtClean="0"/>
          </a:p>
          <a:p>
            <a:pPr marL="0" indent="0" algn="ctr">
              <a:buNone/>
            </a:pPr>
            <a:endParaRPr lang="en-US" b="1" dirty="0"/>
          </a:p>
          <a:p>
            <a:r>
              <a:rPr lang="en-US" dirty="0"/>
              <a:t>Account for 1-2% of breast tumors.</a:t>
            </a:r>
          </a:p>
          <a:p>
            <a:r>
              <a:rPr lang="en-US" dirty="0"/>
              <a:t>Can be benign, borderline, or malignant with </a:t>
            </a:r>
            <a:r>
              <a:rPr lang="en-US" dirty="0" err="1" smtClean="0"/>
              <a:t>metasta</a:t>
            </a:r>
            <a:r>
              <a:rPr lang="sr-Latn-RS" dirty="0" smtClean="0"/>
              <a:t>tic</a:t>
            </a:r>
            <a:r>
              <a:rPr lang="en-US" dirty="0" smtClean="0"/>
              <a:t> </a:t>
            </a:r>
            <a:r>
              <a:rPr lang="en-US" dirty="0"/>
              <a:t>potential.</a:t>
            </a:r>
          </a:p>
          <a:p>
            <a:r>
              <a:rPr lang="en-US" dirty="0"/>
              <a:t>Rapidly growing, well-defined, leaf-like tumor.</a:t>
            </a:r>
          </a:p>
          <a:p>
            <a:r>
              <a:rPr lang="en-US" dirty="0"/>
              <a:t>Often large in size, typically around 5 cm, rarely exceeding 10 cm (giant </a:t>
            </a:r>
            <a:r>
              <a:rPr lang="en-US" dirty="0" err="1"/>
              <a:t>phyllodes</a:t>
            </a:r>
            <a:r>
              <a:rPr lang="en-US" dirty="0"/>
              <a:t> tumor of the breast).</a:t>
            </a:r>
          </a:p>
          <a:p>
            <a:r>
              <a:rPr lang="en-US" dirty="0"/>
              <a:t>Size categorization: up to 4 cm benign, 4-8 cm borderline, over 8 cm malignant.</a:t>
            </a:r>
          </a:p>
          <a:p>
            <a:r>
              <a:rPr lang="en-US" dirty="0"/>
              <a:t>Malignant tumors mainly metastasize via </a:t>
            </a:r>
            <a:r>
              <a:rPr lang="en-US" dirty="0" err="1"/>
              <a:t>hematogenous</a:t>
            </a:r>
            <a:r>
              <a:rPr lang="en-US" dirty="0"/>
              <a:t> routes to the lungs, liver, and bones.</a:t>
            </a:r>
          </a:p>
          <a:p>
            <a:r>
              <a:rPr lang="en-US" dirty="0"/>
              <a:t>Diagnosed using mammography (MMG), ultrasound (US), and histopathological biopsy.</a:t>
            </a:r>
          </a:p>
          <a:p>
            <a:r>
              <a:rPr lang="en-US" dirty="0"/>
              <a:t>Benign tumors are treated surgically (tumor excision, </a:t>
            </a:r>
            <a:r>
              <a:rPr lang="en-US" dirty="0" err="1"/>
              <a:t>segmentectomy</a:t>
            </a:r>
            <a:r>
              <a:rPr lang="en-US" dirty="0"/>
              <a:t>).</a:t>
            </a:r>
          </a:p>
          <a:p>
            <a:r>
              <a:rPr lang="en-US" dirty="0"/>
              <a:t>Malignant tumors are treated with mastectomy without axillary dissection.</a:t>
            </a:r>
          </a:p>
          <a:p>
            <a:endParaRPr lang="sr-Cyrl-R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descr="F:\RADOVI\ZAVRSENI\FILODNI TUMOR DOJKE\Slike sa operacije\image-0-02-04-db385ff1b7945c81351264a2450b38dfd7d5da63705d4d7c5e6b0bf631f0c55b-V.jpg"/>
          <p:cNvPicPr>
            <a:picLocks noGrp="1" noChangeAspect="1" noChangeArrowheads="1"/>
          </p:cNvPicPr>
          <p:nvPr>
            <p:ph idx="1"/>
          </p:nvPr>
        </p:nvPicPr>
        <p:blipFill>
          <a:blip r:embed="rId2" cstate="print"/>
          <a:srcRect/>
          <a:stretch>
            <a:fillRect/>
          </a:stretch>
        </p:blipFill>
        <p:spPr bwMode="auto">
          <a:xfrm>
            <a:off x="381000" y="228600"/>
            <a:ext cx="3505200" cy="6231468"/>
          </a:xfrm>
          <a:prstGeom prst="rect">
            <a:avLst/>
          </a:prstGeom>
          <a:noFill/>
        </p:spPr>
      </p:pic>
      <p:pic>
        <p:nvPicPr>
          <p:cNvPr id="1027" name="Picture 3" descr="F:\RADOVI\ZAVRSENI\FILODNI TUMOR DOJKE\Slike sa operacije\image-0-02-05-a2f675d6689c704dab0ebe23d06d368e56e951fc30703e6615df95823980cd59-V.jpg"/>
          <p:cNvPicPr>
            <a:picLocks noChangeAspect="1" noChangeArrowheads="1"/>
          </p:cNvPicPr>
          <p:nvPr/>
        </p:nvPicPr>
        <p:blipFill>
          <a:blip r:embed="rId3" cstate="print"/>
          <a:srcRect/>
          <a:stretch>
            <a:fillRect/>
          </a:stretch>
        </p:blipFill>
        <p:spPr bwMode="auto">
          <a:xfrm rot="5400000">
            <a:off x="5058834" y="-867834"/>
            <a:ext cx="2819402" cy="5012270"/>
          </a:xfrm>
          <a:prstGeom prst="rect">
            <a:avLst/>
          </a:prstGeom>
          <a:noFill/>
        </p:spPr>
      </p:pic>
      <p:pic>
        <p:nvPicPr>
          <p:cNvPr id="1028" name="Picture 4" descr="F:\RADOVI\ZAVRSENI\FILODNI TUMOR DOJKE\Slike sa operacije\image-0-02-05-c6e29907031135344984c399257a77a024f68120539884460d6cb0995eb555aa-V.jpg"/>
          <p:cNvPicPr>
            <a:picLocks noChangeAspect="1" noChangeArrowheads="1"/>
          </p:cNvPicPr>
          <p:nvPr/>
        </p:nvPicPr>
        <p:blipFill>
          <a:blip r:embed="rId4" cstate="print"/>
          <a:srcRect/>
          <a:stretch>
            <a:fillRect/>
          </a:stretch>
        </p:blipFill>
        <p:spPr bwMode="auto">
          <a:xfrm>
            <a:off x="5334000" y="3124200"/>
            <a:ext cx="2100263" cy="3733800"/>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smtClean="0"/>
              <a:t>Breast Cancer</a:t>
            </a:r>
            <a:endParaRPr lang="en-US" dirty="0"/>
          </a:p>
        </p:txBody>
      </p:sp>
      <p:sp>
        <p:nvSpPr>
          <p:cNvPr id="3" name="Content Placeholder 2"/>
          <p:cNvSpPr>
            <a:spLocks noGrp="1"/>
          </p:cNvSpPr>
          <p:nvPr>
            <p:ph idx="1"/>
          </p:nvPr>
        </p:nvSpPr>
        <p:spPr>
          <a:xfrm>
            <a:off x="457200" y="990600"/>
            <a:ext cx="8229600" cy="5334000"/>
          </a:xfrm>
        </p:spPr>
        <p:txBody>
          <a:bodyPr/>
          <a:lstStyle/>
          <a:p>
            <a:r>
              <a:rPr lang="en-US" dirty="0"/>
              <a:t>Breast cancer is the most </a:t>
            </a:r>
            <a:endParaRPr lang="sr-Latn-RS" dirty="0" smtClean="0"/>
          </a:p>
          <a:p>
            <a:pPr marL="0" indent="0">
              <a:buNone/>
            </a:pPr>
            <a:r>
              <a:rPr lang="en-US" dirty="0" smtClean="0"/>
              <a:t>common </a:t>
            </a:r>
            <a:r>
              <a:rPr lang="en-US" dirty="0"/>
              <a:t>malignant tumor in </a:t>
            </a:r>
            <a:endParaRPr lang="sr-Latn-RS" dirty="0" smtClean="0"/>
          </a:p>
          <a:p>
            <a:pPr marL="0" indent="0">
              <a:buNone/>
            </a:pPr>
            <a:r>
              <a:rPr lang="en-US" dirty="0" smtClean="0"/>
              <a:t>women.</a:t>
            </a:r>
            <a:endParaRPr lang="sr-Latn-RS" dirty="0" smtClean="0"/>
          </a:p>
          <a:p>
            <a:pPr marL="0" indent="0">
              <a:buNone/>
            </a:pPr>
            <a:endParaRPr lang="en-US" dirty="0"/>
          </a:p>
          <a:p>
            <a:r>
              <a:rPr lang="en-US" dirty="0"/>
              <a:t>Breast cancer is a slowly </a:t>
            </a:r>
            <a:endParaRPr lang="sr-Latn-RS" dirty="0" smtClean="0"/>
          </a:p>
          <a:p>
            <a:pPr marL="0" indent="0">
              <a:buNone/>
            </a:pPr>
            <a:r>
              <a:rPr lang="en-US" dirty="0" smtClean="0"/>
              <a:t>progressing </a:t>
            </a:r>
            <a:r>
              <a:rPr lang="en-US" dirty="0"/>
              <a:t>neoplasm</a:t>
            </a:r>
            <a:r>
              <a:rPr lang="en-US" dirty="0" smtClean="0"/>
              <a:t>.</a:t>
            </a:r>
            <a:endParaRPr lang="sr-Latn-RS" dirty="0" smtClean="0"/>
          </a:p>
          <a:p>
            <a:pPr marL="0" indent="0">
              <a:buNone/>
            </a:pPr>
            <a:endParaRPr lang="en-US" dirty="0"/>
          </a:p>
          <a:p>
            <a:r>
              <a:rPr lang="en-US" dirty="0"/>
              <a:t>The period before diagnosis, </a:t>
            </a:r>
            <a:endParaRPr lang="sr-Latn-RS" dirty="0" smtClean="0"/>
          </a:p>
          <a:p>
            <a:pPr marL="0" indent="0">
              <a:buNone/>
            </a:pPr>
            <a:r>
              <a:rPr lang="en-US" dirty="0" smtClean="0"/>
              <a:t>as </a:t>
            </a:r>
            <a:r>
              <a:rPr lang="en-US" dirty="0"/>
              <a:t>well as the treatment period, </a:t>
            </a:r>
            <a:endParaRPr lang="sr-Latn-RS" dirty="0" smtClean="0"/>
          </a:p>
          <a:p>
            <a:pPr marL="0" indent="0">
              <a:buNone/>
            </a:pPr>
            <a:r>
              <a:rPr lang="en-US" dirty="0" smtClean="0"/>
              <a:t>and </a:t>
            </a:r>
            <a:r>
              <a:rPr lang="en-US" dirty="0"/>
              <a:t>even when metastases are </a:t>
            </a:r>
            <a:endParaRPr lang="sr-Latn-RS" dirty="0" smtClean="0"/>
          </a:p>
          <a:p>
            <a:pPr marL="0" indent="0">
              <a:buNone/>
            </a:pPr>
            <a:r>
              <a:rPr lang="en-US" dirty="0" smtClean="0"/>
              <a:t>present</a:t>
            </a:r>
            <a:r>
              <a:rPr lang="en-US" dirty="0"/>
              <a:t>, is very long.</a:t>
            </a:r>
          </a:p>
        </p:txBody>
      </p:sp>
      <p:pic>
        <p:nvPicPr>
          <p:cNvPr id="4" name="Picture 2" descr="BCC-67"/>
          <p:cNvPicPr>
            <a:picLocks noChangeAspect="1" noChangeArrowheads="1"/>
          </p:cNvPicPr>
          <p:nvPr/>
        </p:nvPicPr>
        <p:blipFill>
          <a:blip r:embed="rId2" cstate="print"/>
          <a:srcRect/>
          <a:stretch>
            <a:fillRect/>
          </a:stretch>
        </p:blipFill>
        <p:spPr bwMode="auto">
          <a:xfrm>
            <a:off x="5670550" y="1143000"/>
            <a:ext cx="3473450" cy="5233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pPr marL="0" indent="0">
              <a:buNone/>
            </a:pPr>
            <a:r>
              <a:rPr lang="en-US" dirty="0"/>
              <a:t>Every </a:t>
            </a:r>
            <a:r>
              <a:rPr lang="en-US" dirty="0" smtClean="0"/>
              <a:t>year</a:t>
            </a:r>
            <a:endParaRPr lang="en-US" dirty="0"/>
          </a:p>
          <a:p>
            <a:r>
              <a:rPr lang="en-US" dirty="0"/>
              <a:t>4600 women in Serbia are diagnosed with breast cancer. </a:t>
            </a:r>
            <a:endParaRPr lang="sr-Latn-RS" dirty="0" smtClean="0"/>
          </a:p>
          <a:p>
            <a:r>
              <a:rPr lang="en-US" dirty="0" smtClean="0"/>
              <a:t>1600 </a:t>
            </a:r>
            <a:r>
              <a:rPr lang="en-US" dirty="0"/>
              <a:t>women die from breast cancer, which constitutes 18% of all cancer-related deaths.</a:t>
            </a:r>
          </a:p>
          <a:p>
            <a:pPr marL="0" indent="0">
              <a:buNone/>
            </a:pPr>
            <a:r>
              <a:rPr lang="en-US" dirty="0"/>
              <a:t>Only in</a:t>
            </a:r>
          </a:p>
          <a:p>
            <a:r>
              <a:rPr lang="en-US" dirty="0"/>
              <a:t>30% of women in Serbia is breast cancer detected when its size is up to 2 cm. </a:t>
            </a:r>
            <a:endParaRPr lang="sr-Latn-RS" dirty="0" smtClean="0"/>
          </a:p>
          <a:p>
            <a:r>
              <a:rPr lang="en-US" dirty="0" smtClean="0"/>
              <a:t>A </a:t>
            </a:r>
            <a:r>
              <a:rPr lang="en-US" dirty="0"/>
              <a:t>small number of cancers smaller than 1 cm are detected. </a:t>
            </a:r>
            <a:endParaRPr lang="sr-Latn-RS" dirty="0" smtClean="0"/>
          </a:p>
          <a:p>
            <a:r>
              <a:rPr lang="en-US" dirty="0" smtClean="0"/>
              <a:t>In </a:t>
            </a:r>
            <a:r>
              <a:rPr lang="en-US" dirty="0"/>
              <a:t>terms of incidence and mortality, breast cancer is the leading cause of both occurrence and death among women of all ages in Serbia.</a:t>
            </a:r>
          </a:p>
          <a:p>
            <a:r>
              <a:rPr lang="en-US" dirty="0"/>
              <a:t>It occurs in 1% of men as well.</a:t>
            </a:r>
          </a:p>
          <a:p>
            <a:pPr marL="0" indent="0" algn="ctr">
              <a:buNone/>
            </a:pPr>
            <a:r>
              <a:rPr lang="en-US" dirty="0">
                <a:solidFill>
                  <a:srgbClr val="FF0000"/>
                </a:solidFill>
              </a:rPr>
              <a:t>Breast cancer is a global epidemiological issue!</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r>
              <a:rPr lang="en-US" dirty="0"/>
              <a:t>The etiology of breast cancer is currently </a:t>
            </a:r>
            <a:r>
              <a:rPr lang="en-US" dirty="0" smtClean="0"/>
              <a:t>unknown.</a:t>
            </a:r>
            <a:endParaRPr lang="sr-Latn-RS" dirty="0" smtClean="0"/>
          </a:p>
          <a:p>
            <a:r>
              <a:rPr lang="en-US" dirty="0" smtClean="0"/>
              <a:t>Most </a:t>
            </a:r>
            <a:r>
              <a:rPr lang="en-US" dirty="0"/>
              <a:t>commonly, women over the age of 50 are affected (over 75% of diagnosed cases). </a:t>
            </a:r>
            <a:endParaRPr lang="sr-Latn-RS" dirty="0" smtClean="0"/>
          </a:p>
          <a:p>
            <a:r>
              <a:rPr lang="en-US" dirty="0" smtClean="0"/>
              <a:t>The </a:t>
            </a:r>
            <a:r>
              <a:rPr lang="en-US" dirty="0"/>
              <a:t>majority of breast cancer patients (about 70%) do not have known risk factors in their medical history</a:t>
            </a:r>
            <a:r>
              <a:rPr lang="en-US" dirty="0" smtClean="0"/>
              <a:t>.</a:t>
            </a:r>
            <a:endParaRPr lang="sr-Latn-RS" dirty="0" smtClean="0"/>
          </a:p>
          <a:p>
            <a:endParaRPr lang="en-US" dirty="0"/>
          </a:p>
          <a:p>
            <a:r>
              <a:rPr lang="en-US" dirty="0"/>
              <a:t>Risk factors include: </a:t>
            </a:r>
            <a:endParaRPr lang="sr-Latn-RS" dirty="0" smtClean="0"/>
          </a:p>
          <a:p>
            <a:pPr lvl="1"/>
            <a:r>
              <a:rPr lang="en-US" dirty="0" smtClean="0"/>
              <a:t>Genetic </a:t>
            </a:r>
            <a:r>
              <a:rPr lang="en-US" dirty="0"/>
              <a:t>factors - family history of breast cancer, </a:t>
            </a:r>
            <a:r>
              <a:rPr lang="en-US" dirty="0" smtClean="0"/>
              <a:t>BRCA</a:t>
            </a:r>
            <a:r>
              <a:rPr lang="sr-Latn-RS" dirty="0" smtClean="0"/>
              <a:t> </a:t>
            </a:r>
            <a:r>
              <a:rPr lang="en-US" dirty="0" smtClean="0">
                <a:latin typeface="Algerian" panose="04020705040A02060702" pitchFamily="82" charset="0"/>
              </a:rPr>
              <a:t>1</a:t>
            </a:r>
            <a:r>
              <a:rPr lang="en-US" dirty="0" smtClean="0"/>
              <a:t> </a:t>
            </a:r>
            <a:r>
              <a:rPr lang="en-US" dirty="0"/>
              <a:t>and </a:t>
            </a:r>
            <a:r>
              <a:rPr lang="en-US" dirty="0" smtClean="0"/>
              <a:t>BRCA</a:t>
            </a:r>
            <a:r>
              <a:rPr lang="sr-Latn-RS" dirty="0" smtClean="0"/>
              <a:t> </a:t>
            </a:r>
            <a:r>
              <a:rPr lang="en-US" dirty="0" smtClean="0">
                <a:latin typeface="Arial" panose="020B0604020202020204" pitchFamily="34" charset="0"/>
                <a:cs typeface="Arial" panose="020B0604020202020204" pitchFamily="34" charset="0"/>
              </a:rPr>
              <a:t>2</a:t>
            </a:r>
            <a:r>
              <a:rPr lang="en-US" dirty="0" smtClean="0"/>
              <a:t> </a:t>
            </a:r>
            <a:r>
              <a:rPr lang="en-US" dirty="0"/>
              <a:t>genes. </a:t>
            </a:r>
            <a:endParaRPr lang="sr-Latn-RS" dirty="0" smtClean="0"/>
          </a:p>
          <a:p>
            <a:pPr lvl="1"/>
            <a:r>
              <a:rPr lang="en-US" dirty="0" smtClean="0"/>
              <a:t>Hormonal </a:t>
            </a:r>
            <a:r>
              <a:rPr lang="en-US" dirty="0"/>
              <a:t>factors. </a:t>
            </a:r>
            <a:endParaRPr lang="sr-Latn-RS" dirty="0" smtClean="0"/>
          </a:p>
          <a:p>
            <a:pPr lvl="1"/>
            <a:r>
              <a:rPr lang="en-US" dirty="0" smtClean="0"/>
              <a:t>Environmental </a:t>
            </a:r>
            <a:r>
              <a:rPr lang="en-US" dirty="0"/>
              <a:t>factors - external radiation, high-fat diet, obesity, smoking, alcohol consumption.</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pPr algn="ctr">
              <a:buNone/>
            </a:pPr>
            <a:r>
              <a:rPr lang="en-US" b="1" dirty="0"/>
              <a:t>Hormonal risk factors:</a:t>
            </a:r>
          </a:p>
          <a:p>
            <a:pPr algn="ctr">
              <a:buNone/>
            </a:pPr>
            <a:endParaRPr lang="en-US" dirty="0"/>
          </a:p>
          <a:p>
            <a:r>
              <a:rPr lang="en-US" dirty="0"/>
              <a:t>Menarche before the age of 12.</a:t>
            </a:r>
          </a:p>
          <a:p>
            <a:r>
              <a:rPr lang="en-US" dirty="0"/>
              <a:t>Menopause after the age of 50.</a:t>
            </a:r>
          </a:p>
          <a:p>
            <a:r>
              <a:rPr lang="en-US" dirty="0"/>
              <a:t>Women who have never given birth.</a:t>
            </a:r>
          </a:p>
          <a:p>
            <a:r>
              <a:rPr lang="en-US" dirty="0"/>
              <a:t>Women who gave birth to their first child after the age of 30.</a:t>
            </a:r>
          </a:p>
          <a:p>
            <a:r>
              <a:rPr lang="en-US" dirty="0"/>
              <a:t>Lack of breastfeeding.</a:t>
            </a:r>
          </a:p>
          <a:p>
            <a:r>
              <a:rPr lang="en-US" dirty="0"/>
              <a:t>Women who have undergone breast cancer surgery.</a:t>
            </a:r>
          </a:p>
          <a:p>
            <a:r>
              <a:rPr lang="en-US" dirty="0"/>
              <a:t>Abortions.</a:t>
            </a:r>
          </a:p>
          <a:p>
            <a:r>
              <a:rPr lang="en-US" dirty="0"/>
              <a:t>Prolonged hormone replacement therapy.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Anatomy</a:t>
            </a:r>
            <a:endParaRPr lang="en-US" dirty="0"/>
          </a:p>
        </p:txBody>
      </p:sp>
      <p:pic>
        <p:nvPicPr>
          <p:cNvPr id="4" name="Picture 22"/>
          <p:cNvPicPr>
            <a:picLocks noGrp="1" noChangeAspect="1" noChangeArrowheads="1"/>
          </p:cNvPicPr>
          <p:nvPr>
            <p:ph idx="1"/>
          </p:nvPr>
        </p:nvPicPr>
        <p:blipFill>
          <a:blip r:embed="rId2" cstate="print"/>
          <a:srcRect/>
          <a:stretch>
            <a:fillRect/>
          </a:stretch>
        </p:blipFill>
        <p:spPr bwMode="auto">
          <a:xfrm>
            <a:off x="762000" y="1295400"/>
            <a:ext cx="7092134" cy="518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a:bodyPr>
          <a:lstStyle/>
          <a:p>
            <a:pPr algn="ctr">
              <a:spcBef>
                <a:spcPct val="30000"/>
              </a:spcBef>
            </a:pPr>
            <a:endParaRPr lang="sr-Latn-CS" sz="1600" b="1" dirty="0" smtClean="0"/>
          </a:p>
          <a:p>
            <a:pPr marL="0" indent="0" algn="ctr">
              <a:buNone/>
            </a:pPr>
            <a:r>
              <a:rPr lang="en-US" b="1" dirty="0"/>
              <a:t>Family or individual diagnosis of breast cancer</a:t>
            </a:r>
          </a:p>
          <a:p>
            <a:endParaRPr lang="sr-Latn-RS" dirty="0" smtClean="0"/>
          </a:p>
          <a:p>
            <a:r>
              <a:rPr lang="en-US" dirty="0" smtClean="0"/>
              <a:t>The </a:t>
            </a:r>
            <a:r>
              <a:rPr lang="en-US" dirty="0"/>
              <a:t>incidence of breast cancer is </a:t>
            </a:r>
            <a:r>
              <a:rPr lang="en-US" b="1" dirty="0"/>
              <a:t>1.5 to 3 </a:t>
            </a:r>
            <a:r>
              <a:rPr lang="en-US" dirty="0"/>
              <a:t>times higher if there have been cases of breast cancer in the first or second-degree relatives.</a:t>
            </a:r>
          </a:p>
          <a:p>
            <a:r>
              <a:rPr lang="en-US" b="1" dirty="0"/>
              <a:t>32%</a:t>
            </a:r>
            <a:r>
              <a:rPr lang="en-US" dirty="0"/>
              <a:t> of patients have a positive family history of breast cancer.</a:t>
            </a:r>
          </a:p>
          <a:p>
            <a:r>
              <a:rPr lang="en-US" b="1" dirty="0"/>
              <a:t>5-10%</a:t>
            </a:r>
            <a:r>
              <a:rPr lang="en-US" dirty="0"/>
              <a:t> have a high expression of BRCA1 and BRCA2 genes - hereditary breast and ovarian cancer syndrome.</a:t>
            </a:r>
          </a:p>
          <a:p>
            <a:pPr algn="ctr"/>
            <a:endParaRPr lang="sr-Latn-CS" sz="1400" dirty="0" smtClean="0"/>
          </a:p>
          <a:p>
            <a:pPr algn="ctr"/>
            <a:endParaRPr lang="sr-Latn-CS" sz="1400" u="sng" dirty="0" smtClean="0"/>
          </a:p>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fontScale="92500"/>
          </a:bodyPr>
          <a:lstStyle/>
          <a:p>
            <a:pPr marL="0" indent="0" algn="ctr">
              <a:buNone/>
            </a:pPr>
            <a:r>
              <a:rPr lang="en-US" b="1" dirty="0"/>
              <a:t>Reproductive history (hormonal exposure</a:t>
            </a:r>
            <a:r>
              <a:rPr lang="en-US" b="1" dirty="0" smtClean="0"/>
              <a:t>)</a:t>
            </a:r>
            <a:endParaRPr lang="sr-Latn-RS" b="1" dirty="0" smtClean="0"/>
          </a:p>
          <a:p>
            <a:pPr marL="0" indent="0" algn="ctr">
              <a:buNone/>
            </a:pPr>
            <a:endParaRPr lang="en-US" b="1" dirty="0"/>
          </a:p>
          <a:p>
            <a:r>
              <a:rPr lang="en-US" dirty="0"/>
              <a:t>Exposure to high levels of estrogen over an extended period increases the likelihood of breast cancer development.</a:t>
            </a:r>
          </a:p>
          <a:p>
            <a:r>
              <a:rPr lang="en-US" dirty="0"/>
              <a:t>Menopause – the risk is higher for women entering menopause after the age of 45. The risk increases by 2% for each year after cessation of menstrual cycles.</a:t>
            </a:r>
          </a:p>
          <a:p>
            <a:r>
              <a:rPr lang="en-US" dirty="0"/>
              <a:t>Nulliparous women – 1.4 times more exposed compared to women who have given birth.</a:t>
            </a:r>
          </a:p>
          <a:p>
            <a:r>
              <a:rPr lang="en-US" dirty="0"/>
              <a:t>Incidence is two times higher for the first childbirth in the fourth decade of life.</a:t>
            </a:r>
          </a:p>
          <a:p>
            <a:r>
              <a:rPr lang="en-US" dirty="0"/>
              <a:t>Abortions increase the risk of breast cancer development.</a:t>
            </a:r>
          </a:p>
          <a:p>
            <a:endParaRPr lang="en-US" sz="2800" i="1" u="sng" dirty="0" smtClean="0"/>
          </a:p>
          <a:p>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a:bodyPr>
          <a:lstStyle/>
          <a:p>
            <a:r>
              <a:rPr lang="en-US" dirty="0"/>
              <a:t>The natural course of the disease until today has not been sufficiently elucidated</a:t>
            </a:r>
            <a:r>
              <a:rPr lang="en-US" dirty="0" smtClean="0"/>
              <a:t>.</a:t>
            </a:r>
            <a:endParaRPr lang="sr-Latn-RS" dirty="0" smtClean="0"/>
          </a:p>
          <a:p>
            <a:endParaRPr lang="en-US" dirty="0"/>
          </a:p>
          <a:p>
            <a:r>
              <a:rPr lang="en-US" dirty="0"/>
              <a:t>Untreated breast cancer is a lethal disease (within 3 years of illness</a:t>
            </a:r>
            <a:r>
              <a:rPr lang="en-US" dirty="0" smtClean="0"/>
              <a:t>).</a:t>
            </a:r>
            <a:endParaRPr lang="sr-Latn-RS" dirty="0" smtClean="0"/>
          </a:p>
          <a:p>
            <a:endParaRPr lang="en-US" dirty="0"/>
          </a:p>
          <a:p>
            <a:r>
              <a:rPr lang="en-US" dirty="0"/>
              <a:t>On average, it takes about 10 years from the formation of the first malignant cells to clinically manifested tumor size of 1.5 cm in diameter</a:t>
            </a:r>
            <a:r>
              <a:rPr lang="en-US" dirty="0" smtClean="0"/>
              <a:t>.</a:t>
            </a:r>
            <a:endParaRPr lang="sr-Latn-RS" dirty="0" smtClean="0"/>
          </a:p>
          <a:p>
            <a:endParaRPr lang="en-US" dirty="0"/>
          </a:p>
          <a:p>
            <a:r>
              <a:rPr lang="en-US" dirty="0"/>
              <a:t>The doubling time of the tumor mass is on average about 3 months (ranging from one week to one year).</a:t>
            </a:r>
          </a:p>
          <a:p>
            <a:pPr lvl="1"/>
            <a:endParaRPr lang="sr-Latn-RS" dirty="0" smtClean="0"/>
          </a:p>
          <a:p>
            <a:endParaRPr lang="sr-Latn-RS"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a:bodyPr>
          <a:lstStyle/>
          <a:p>
            <a:pPr>
              <a:buNone/>
            </a:pPr>
            <a:endParaRPr lang="sr-Cyrl-RS" dirty="0" smtClean="0"/>
          </a:p>
          <a:p>
            <a:pPr marL="0" indent="0">
              <a:buNone/>
            </a:pPr>
            <a:r>
              <a:rPr lang="en-US" dirty="0"/>
              <a:t>There are two theories </a:t>
            </a:r>
            <a:endParaRPr lang="sr-Latn-RS" dirty="0" smtClean="0"/>
          </a:p>
          <a:p>
            <a:pPr marL="0" indent="0">
              <a:buNone/>
            </a:pPr>
            <a:r>
              <a:rPr lang="en-US" dirty="0" smtClean="0"/>
              <a:t>about </a:t>
            </a:r>
            <a:r>
              <a:rPr lang="en-US" dirty="0"/>
              <a:t>the spread of </a:t>
            </a:r>
            <a:endParaRPr lang="sr-Latn-RS" dirty="0" smtClean="0"/>
          </a:p>
          <a:p>
            <a:pPr marL="0" indent="0">
              <a:buNone/>
            </a:pPr>
            <a:r>
              <a:rPr lang="en-US" dirty="0" smtClean="0"/>
              <a:t>breast </a:t>
            </a:r>
            <a:r>
              <a:rPr lang="en-US" dirty="0"/>
              <a:t>cancer</a:t>
            </a:r>
            <a:r>
              <a:rPr lang="en-US" dirty="0" smtClean="0"/>
              <a:t>:</a:t>
            </a:r>
            <a:endParaRPr lang="sr-Latn-RS" dirty="0" smtClean="0"/>
          </a:p>
          <a:p>
            <a:pPr marL="0" indent="0">
              <a:buNone/>
            </a:pPr>
            <a:endParaRPr lang="en-US" dirty="0"/>
          </a:p>
          <a:p>
            <a:r>
              <a:rPr lang="en-US" dirty="0" smtClean="0"/>
              <a:t>Halsted's </a:t>
            </a:r>
            <a:r>
              <a:rPr lang="en-US" dirty="0"/>
              <a:t>theory – </a:t>
            </a:r>
            <a:r>
              <a:rPr lang="en-US" dirty="0" smtClean="0"/>
              <a:t>mechanical</a:t>
            </a:r>
            <a:endParaRPr lang="sr-Latn-RS" dirty="0" smtClean="0"/>
          </a:p>
          <a:p>
            <a:r>
              <a:rPr lang="en-US" dirty="0" smtClean="0"/>
              <a:t>Fisher's </a:t>
            </a:r>
            <a:r>
              <a:rPr lang="en-US" dirty="0"/>
              <a:t>theory – systemic</a:t>
            </a:r>
          </a:p>
          <a:p>
            <a:pPr lvl="1">
              <a:buNone/>
            </a:pPr>
            <a:endParaRPr lang="sr-Latn-RS" dirty="0" smtClean="0"/>
          </a:p>
          <a:p>
            <a:endParaRPr lang="sr-Latn-RS" dirty="0" smtClean="0"/>
          </a:p>
        </p:txBody>
      </p:sp>
      <p:pic>
        <p:nvPicPr>
          <p:cNvPr id="4" name="Picture 3" descr="20181105_101324.jpg"/>
          <p:cNvPicPr>
            <a:picLocks noChangeAspect="1"/>
          </p:cNvPicPr>
          <p:nvPr/>
        </p:nvPicPr>
        <p:blipFill>
          <a:blip r:embed="rId2" cstate="print"/>
          <a:stretch>
            <a:fillRect/>
          </a:stretch>
        </p:blipFill>
        <p:spPr>
          <a:xfrm>
            <a:off x="5867400" y="1219200"/>
            <a:ext cx="3090214" cy="4366652"/>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a:bodyPr>
          <a:lstStyle/>
          <a:p>
            <a:r>
              <a:rPr lang="en-US" dirty="0"/>
              <a:t>It can occur unilaterally and </a:t>
            </a:r>
            <a:r>
              <a:rPr lang="en-US" dirty="0" smtClean="0"/>
              <a:t>bilaterally</a:t>
            </a:r>
            <a:endParaRPr lang="sr-Latn-RS" dirty="0" smtClean="0"/>
          </a:p>
          <a:p>
            <a:r>
              <a:rPr lang="sr-Latn-RS" dirty="0"/>
              <a:t>S</a:t>
            </a:r>
            <a:r>
              <a:rPr lang="en-US" dirty="0" err="1" smtClean="0"/>
              <a:t>imultaneously</a:t>
            </a:r>
            <a:r>
              <a:rPr lang="en-US" dirty="0" smtClean="0"/>
              <a:t> </a:t>
            </a:r>
            <a:r>
              <a:rPr lang="en-US" dirty="0"/>
              <a:t>or </a:t>
            </a:r>
            <a:r>
              <a:rPr lang="en-US" dirty="0" smtClean="0"/>
              <a:t>successively</a:t>
            </a:r>
            <a:endParaRPr lang="sr-Latn-RS" dirty="0" smtClean="0"/>
          </a:p>
          <a:p>
            <a:r>
              <a:rPr lang="en-US" dirty="0" smtClean="0"/>
              <a:t>The </a:t>
            </a:r>
            <a:r>
              <a:rPr lang="en-US" dirty="0"/>
              <a:t>incidence of bilateral breast carcinomas during a 10-year follow-up is 33</a:t>
            </a:r>
            <a:r>
              <a:rPr lang="en-US" dirty="0" smtClean="0"/>
              <a:t>%</a:t>
            </a:r>
            <a:endParaRPr lang="sr-Latn-RS" dirty="0" smtClean="0"/>
          </a:p>
          <a:p>
            <a:endParaRPr lang="en-US" dirty="0"/>
          </a:p>
          <a:p>
            <a:r>
              <a:rPr lang="en-US" dirty="0"/>
              <a:t>Lymph node metastases are most common in the primary drainage pathways of the breast: axillary lymph nodes, internal mammary nodes, and supraclavicular </a:t>
            </a:r>
            <a:r>
              <a:rPr lang="en-US" dirty="0" smtClean="0"/>
              <a:t>region </a:t>
            </a:r>
            <a:endParaRPr lang="sr-Latn-RS" dirty="0" smtClean="0"/>
          </a:p>
          <a:p>
            <a:r>
              <a:rPr lang="en-US" dirty="0" smtClean="0"/>
              <a:t>Skipping </a:t>
            </a:r>
            <a:r>
              <a:rPr lang="en-US" dirty="0"/>
              <a:t>metastases are also </a:t>
            </a:r>
            <a:r>
              <a:rPr lang="en-US" dirty="0" smtClean="0"/>
              <a:t>possible</a:t>
            </a:r>
            <a:endParaRPr lang="en-US" dirty="0"/>
          </a:p>
          <a:p>
            <a:r>
              <a:rPr lang="en-US" dirty="0"/>
              <a:t>Distant metastases are most common in the lungs, bones, liver, and </a:t>
            </a:r>
            <a:r>
              <a:rPr lang="en-US" dirty="0" smtClean="0"/>
              <a:t>brain</a:t>
            </a:r>
            <a:endParaRPr lang="en-US" dirty="0"/>
          </a:p>
          <a:p>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en-US" sz="3600" dirty="0"/>
              <a:t>Classification of </a:t>
            </a:r>
            <a:r>
              <a:rPr lang="sr-Latn-RS" sz="3600" dirty="0" smtClean="0"/>
              <a:t>breast </a:t>
            </a:r>
            <a:r>
              <a:rPr lang="en-US" sz="3600" dirty="0" smtClean="0"/>
              <a:t>malignant </a:t>
            </a:r>
            <a:r>
              <a:rPr lang="en-US" sz="3600" dirty="0"/>
              <a:t>tumors</a:t>
            </a:r>
          </a:p>
        </p:txBody>
      </p:sp>
      <p:sp>
        <p:nvSpPr>
          <p:cNvPr id="3" name="Content Placeholder 2"/>
          <p:cNvSpPr>
            <a:spLocks noGrp="1"/>
          </p:cNvSpPr>
          <p:nvPr>
            <p:ph idx="1"/>
          </p:nvPr>
        </p:nvSpPr>
        <p:spPr>
          <a:xfrm>
            <a:off x="457200" y="1143000"/>
            <a:ext cx="8229600" cy="5562600"/>
          </a:xfrm>
        </p:spPr>
        <p:txBody>
          <a:bodyPr>
            <a:normAutofit lnSpcReduction="10000"/>
          </a:bodyPr>
          <a:lstStyle/>
          <a:p>
            <a:pPr marL="0" indent="0" algn="ctr">
              <a:buNone/>
            </a:pPr>
            <a:r>
              <a:rPr lang="en-US" b="1" dirty="0"/>
              <a:t>Histological classification of malignant breast tumors:</a:t>
            </a:r>
          </a:p>
          <a:p>
            <a:pPr marL="0" indent="0" algn="ctr">
              <a:buNone/>
            </a:pPr>
            <a:r>
              <a:rPr lang="sr-Latn-RS" b="1" dirty="0" smtClean="0"/>
              <a:t>1. </a:t>
            </a:r>
            <a:r>
              <a:rPr lang="en-US" b="1" dirty="0" smtClean="0"/>
              <a:t>EPITHELIAL </a:t>
            </a:r>
            <a:r>
              <a:rPr lang="en-US" b="1" dirty="0"/>
              <a:t>(adenocarcinomas) 98%</a:t>
            </a:r>
            <a:r>
              <a:rPr lang="en-US" dirty="0"/>
              <a:t> (originating from the epithelium of ducts and/or lobules of the breast)</a:t>
            </a:r>
          </a:p>
          <a:p>
            <a:r>
              <a:rPr lang="en-US" dirty="0"/>
              <a:t>Non-invasive </a:t>
            </a:r>
            <a:endParaRPr lang="sr-Latn-RS" dirty="0" smtClean="0"/>
          </a:p>
          <a:p>
            <a:r>
              <a:rPr lang="en-US" dirty="0" smtClean="0"/>
              <a:t>Invasive </a:t>
            </a:r>
            <a:r>
              <a:rPr lang="en-US" dirty="0"/>
              <a:t>(depending on the involvement of the basement membrane)</a:t>
            </a:r>
          </a:p>
          <a:p>
            <a:pPr marL="0" indent="0" algn="ctr">
              <a:buNone/>
            </a:pPr>
            <a:r>
              <a:rPr lang="en-US" b="1" dirty="0"/>
              <a:t>Non-invasive (in situ)</a:t>
            </a:r>
          </a:p>
          <a:p>
            <a:pPr lvl="1"/>
            <a:r>
              <a:rPr lang="en-US" dirty="0"/>
              <a:t>Lobular carcinoma in situ (less than 1%, untreated can progress to invasive form in about 25% within 5 years)</a:t>
            </a:r>
          </a:p>
          <a:p>
            <a:pPr lvl="1"/>
            <a:r>
              <a:rPr lang="en-US" dirty="0"/>
              <a:t>Ductal carcinoma in situ (occurs in 4% of women with palpable tumors and up to 20% of women diagnosed through screening)</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endParaRPr lang="en-US" dirty="0"/>
          </a:p>
        </p:txBody>
      </p:sp>
      <p:sp>
        <p:nvSpPr>
          <p:cNvPr id="3" name="Content Placeholder 2"/>
          <p:cNvSpPr>
            <a:spLocks noGrp="1"/>
          </p:cNvSpPr>
          <p:nvPr>
            <p:ph idx="1"/>
          </p:nvPr>
        </p:nvSpPr>
        <p:spPr>
          <a:xfrm>
            <a:off x="457200" y="990600"/>
            <a:ext cx="8229600" cy="5334000"/>
          </a:xfrm>
        </p:spPr>
        <p:txBody>
          <a:bodyPr>
            <a:normAutofit/>
          </a:bodyPr>
          <a:lstStyle/>
          <a:p>
            <a:pPr marL="0" indent="0" algn="ctr">
              <a:buNone/>
            </a:pPr>
            <a:r>
              <a:rPr lang="en-US" b="1" dirty="0"/>
              <a:t>Infiltrative (invasive)</a:t>
            </a:r>
          </a:p>
          <a:p>
            <a:r>
              <a:rPr lang="en-US" dirty="0"/>
              <a:t>Invasive ductal carcinoma - the most common </a:t>
            </a:r>
            <a:r>
              <a:rPr lang="en-US" dirty="0" smtClean="0"/>
              <a:t>form</a:t>
            </a:r>
            <a:endParaRPr lang="sr-Latn-RS" dirty="0" smtClean="0"/>
          </a:p>
          <a:p>
            <a:r>
              <a:rPr lang="en-US" dirty="0" smtClean="0"/>
              <a:t>Invasive </a:t>
            </a:r>
            <a:r>
              <a:rPr lang="en-US" dirty="0"/>
              <a:t>lobular carcinoma (characterized by </a:t>
            </a:r>
            <a:r>
              <a:rPr lang="en-US" dirty="0" err="1"/>
              <a:t>multifocality</a:t>
            </a:r>
            <a:r>
              <a:rPr lang="en-US" dirty="0"/>
              <a:t> or multiplex dissemination in the same or opposite breast, often with lymph node metastasis</a:t>
            </a:r>
            <a:r>
              <a:rPr lang="en-US" dirty="0" smtClean="0"/>
              <a:t>)</a:t>
            </a:r>
            <a:endParaRPr lang="sr-Latn-RS" dirty="0" smtClean="0"/>
          </a:p>
          <a:p>
            <a:endParaRPr lang="en-US" dirty="0"/>
          </a:p>
          <a:p>
            <a:r>
              <a:rPr lang="en-US" dirty="0"/>
              <a:t>Mucinous carcinoma 1% </a:t>
            </a:r>
            <a:endParaRPr lang="sr-Latn-RS" dirty="0" smtClean="0"/>
          </a:p>
          <a:p>
            <a:r>
              <a:rPr lang="en-US" dirty="0" smtClean="0"/>
              <a:t>Medullary </a:t>
            </a:r>
            <a:r>
              <a:rPr lang="en-US" dirty="0"/>
              <a:t>carcinoma 3-7% </a:t>
            </a:r>
            <a:endParaRPr lang="sr-Latn-RS" dirty="0" smtClean="0"/>
          </a:p>
          <a:p>
            <a:r>
              <a:rPr lang="en-US" dirty="0" smtClean="0"/>
              <a:t>Papillary </a:t>
            </a:r>
            <a:r>
              <a:rPr lang="en-US" dirty="0"/>
              <a:t>carcinoma </a:t>
            </a:r>
            <a:endParaRPr lang="sr-Latn-RS" dirty="0" smtClean="0"/>
          </a:p>
          <a:p>
            <a:r>
              <a:rPr lang="en-US" dirty="0" smtClean="0"/>
              <a:t>Tubular </a:t>
            </a:r>
            <a:r>
              <a:rPr lang="en-US" dirty="0"/>
              <a:t>carcinoma </a:t>
            </a:r>
            <a:endParaRPr lang="sr-Latn-RS" dirty="0" smtClean="0"/>
          </a:p>
          <a:p>
            <a:r>
              <a:rPr lang="en-US" dirty="0" smtClean="0"/>
              <a:t>Apocrine </a:t>
            </a:r>
            <a:r>
              <a:rPr lang="en-US" dirty="0"/>
              <a:t>carcinoma (all 0.1%)</a:t>
            </a:r>
          </a:p>
          <a:p>
            <a:pPr lvl="1">
              <a:buNone/>
            </a:pP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endParaRPr lang="en-US" dirty="0"/>
          </a:p>
        </p:txBody>
      </p:sp>
      <p:sp>
        <p:nvSpPr>
          <p:cNvPr id="3" name="Content Placeholder 2"/>
          <p:cNvSpPr>
            <a:spLocks noGrp="1"/>
          </p:cNvSpPr>
          <p:nvPr>
            <p:ph idx="1"/>
          </p:nvPr>
        </p:nvSpPr>
        <p:spPr>
          <a:xfrm>
            <a:off x="457200" y="990600"/>
            <a:ext cx="8229600" cy="5334000"/>
          </a:xfrm>
        </p:spPr>
        <p:txBody>
          <a:bodyPr>
            <a:normAutofit/>
          </a:bodyPr>
          <a:lstStyle/>
          <a:p>
            <a:r>
              <a:rPr lang="en-US" b="1" dirty="0"/>
              <a:t>Paget's disease </a:t>
            </a:r>
            <a:r>
              <a:rPr lang="en-US" dirty="0"/>
              <a:t>of the nipple is the externalization of carcinoma onto the surface of the nipple's epidermis, originating from the duct and can have an infiltrative or </a:t>
            </a:r>
            <a:r>
              <a:rPr lang="en-US" dirty="0" err="1"/>
              <a:t>intracanalicular</a:t>
            </a:r>
            <a:r>
              <a:rPr lang="en-US" dirty="0"/>
              <a:t> component without invasion of the basal membrane.</a:t>
            </a:r>
            <a:endParaRPr lang="sr-Cyrl-RS" dirty="0" smtClean="0"/>
          </a:p>
          <a:p>
            <a:pPr lvl="1">
              <a:buNone/>
            </a:pPr>
            <a:endParaRPr lang="sr-Cyrl-RS" dirty="0" smtClean="0"/>
          </a:p>
          <a:p>
            <a:pPr>
              <a:buNone/>
            </a:pPr>
            <a:endParaRPr lang="en-US" dirty="0"/>
          </a:p>
        </p:txBody>
      </p:sp>
      <p:pic>
        <p:nvPicPr>
          <p:cNvPr id="4" name="Picture 3" descr="JCarcinog_2011_10_1_31_90676_u1.jpg"/>
          <p:cNvPicPr>
            <a:picLocks noChangeAspect="1"/>
          </p:cNvPicPr>
          <p:nvPr/>
        </p:nvPicPr>
        <p:blipFill>
          <a:blip r:embed="rId2" cstate="print"/>
          <a:stretch>
            <a:fillRect/>
          </a:stretch>
        </p:blipFill>
        <p:spPr>
          <a:xfrm>
            <a:off x="2133600" y="3163368"/>
            <a:ext cx="4844796" cy="3694632"/>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228600"/>
          </a:xfrm>
        </p:spPr>
        <p:txBody>
          <a:bodyPr>
            <a:normAutofit fontScale="90000"/>
          </a:bodyPr>
          <a:lstStyle/>
          <a:p>
            <a:pPr algn="ctr"/>
            <a:endParaRPr lang="en-US" dirty="0"/>
          </a:p>
        </p:txBody>
      </p:sp>
      <p:sp>
        <p:nvSpPr>
          <p:cNvPr id="3" name="Content Placeholder 2"/>
          <p:cNvSpPr>
            <a:spLocks noGrp="1"/>
          </p:cNvSpPr>
          <p:nvPr>
            <p:ph idx="1"/>
          </p:nvPr>
        </p:nvSpPr>
        <p:spPr>
          <a:xfrm>
            <a:off x="457200" y="304800"/>
            <a:ext cx="8229600" cy="5791200"/>
          </a:xfrm>
        </p:spPr>
        <p:txBody>
          <a:bodyPr>
            <a:normAutofit/>
          </a:bodyPr>
          <a:lstStyle/>
          <a:p>
            <a:pPr marL="0" indent="0" algn="ctr">
              <a:buNone/>
            </a:pPr>
            <a:r>
              <a:rPr lang="en-US" sz="2000" b="1" dirty="0"/>
              <a:t>Carcinomatous mastitis - inflammatory carcinoma </a:t>
            </a:r>
            <a:r>
              <a:rPr lang="en-US" sz="2000" dirty="0"/>
              <a:t>clinically manifests with signs of an inflammatory syndrome: </a:t>
            </a:r>
            <a:endParaRPr lang="sr-Latn-RS" sz="2000" dirty="0" smtClean="0"/>
          </a:p>
          <a:p>
            <a:pPr marL="0" indent="0" algn="ctr">
              <a:buNone/>
            </a:pPr>
            <a:endParaRPr lang="sr-Latn-RS" sz="2000" dirty="0" smtClean="0"/>
          </a:p>
          <a:p>
            <a:r>
              <a:rPr lang="en-US" sz="2000" dirty="0" smtClean="0"/>
              <a:t>redness </a:t>
            </a:r>
            <a:r>
              <a:rPr lang="en-US" sz="2000" dirty="0"/>
              <a:t>and swelling of the skin - resembling "orange peel" appearance </a:t>
            </a:r>
            <a:endParaRPr lang="sr-Latn-RS" sz="2000" dirty="0" smtClean="0"/>
          </a:p>
          <a:p>
            <a:r>
              <a:rPr lang="en-US" sz="2000" dirty="0" smtClean="0"/>
              <a:t>elevated </a:t>
            </a:r>
            <a:r>
              <a:rPr lang="en-US" sz="2000" dirty="0"/>
              <a:t>local temperature </a:t>
            </a:r>
            <a:endParaRPr lang="sr-Latn-RS" sz="2000" dirty="0" smtClean="0"/>
          </a:p>
          <a:p>
            <a:r>
              <a:rPr lang="en-US" sz="2000" dirty="0" smtClean="0"/>
              <a:t>pain </a:t>
            </a:r>
            <a:endParaRPr lang="sr-Latn-RS" sz="2000" dirty="0" smtClean="0"/>
          </a:p>
          <a:p>
            <a:pPr marL="0" indent="0" algn="ctr">
              <a:buNone/>
            </a:pPr>
            <a:r>
              <a:rPr lang="en-US" sz="2000" b="1" dirty="0" smtClean="0"/>
              <a:t>It </a:t>
            </a:r>
            <a:r>
              <a:rPr lang="en-US" sz="2000" b="1" dirty="0"/>
              <a:t>represents an aggressive form of breast carcinoma with an extremely poor prognosis!</a:t>
            </a:r>
            <a:endParaRPr lang="sr-Cyrl-RS" sz="2000" b="1" dirty="0" smtClean="0"/>
          </a:p>
          <a:p>
            <a:pPr>
              <a:buNone/>
            </a:pPr>
            <a:endParaRPr lang="en-US" sz="2000" dirty="0"/>
          </a:p>
        </p:txBody>
      </p:sp>
      <p:pic>
        <p:nvPicPr>
          <p:cNvPr id="4" name="Picture 3" descr="breast-carcinoma-march-15-2015-72-638.jpg"/>
          <p:cNvPicPr>
            <a:picLocks noChangeAspect="1"/>
          </p:cNvPicPr>
          <p:nvPr/>
        </p:nvPicPr>
        <p:blipFill>
          <a:blip r:embed="rId2" cstate="print"/>
          <a:srcRect t="11769"/>
          <a:stretch>
            <a:fillRect/>
          </a:stretch>
        </p:blipFill>
        <p:spPr>
          <a:xfrm>
            <a:off x="304800" y="3276600"/>
            <a:ext cx="4486275" cy="2971800"/>
          </a:xfrm>
          <a:prstGeom prst="rect">
            <a:avLst/>
          </a:prstGeom>
        </p:spPr>
      </p:pic>
      <p:pic>
        <p:nvPicPr>
          <p:cNvPr id="5" name="Picture 4" descr="Inflammatory.png"/>
          <p:cNvPicPr>
            <a:picLocks noChangeAspect="1"/>
          </p:cNvPicPr>
          <p:nvPr/>
        </p:nvPicPr>
        <p:blipFill>
          <a:blip r:embed="rId3" cstate="print"/>
          <a:stretch>
            <a:fillRect/>
          </a:stretch>
        </p:blipFill>
        <p:spPr>
          <a:xfrm>
            <a:off x="5715000" y="2895600"/>
            <a:ext cx="3185575" cy="2148102"/>
          </a:xfrm>
          <a:prstGeom prst="rect">
            <a:avLst/>
          </a:prstGeom>
        </p:spPr>
      </p:pic>
      <p:pic>
        <p:nvPicPr>
          <p:cNvPr id="7" name="Picture 6" descr="e07e565deedde9972a24b21374e95847.jpg"/>
          <p:cNvPicPr>
            <a:picLocks noChangeAspect="1"/>
          </p:cNvPicPr>
          <p:nvPr/>
        </p:nvPicPr>
        <p:blipFill>
          <a:blip r:embed="rId4" cstate="print"/>
          <a:stretch>
            <a:fillRect/>
          </a:stretch>
        </p:blipFill>
        <p:spPr>
          <a:xfrm>
            <a:off x="4800600" y="4648200"/>
            <a:ext cx="2723834" cy="2209800"/>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endParaRPr lang="en-US" dirty="0"/>
          </a:p>
        </p:txBody>
      </p:sp>
      <p:sp>
        <p:nvSpPr>
          <p:cNvPr id="3" name="Content Placeholder 2"/>
          <p:cNvSpPr>
            <a:spLocks noGrp="1"/>
          </p:cNvSpPr>
          <p:nvPr>
            <p:ph idx="1"/>
          </p:nvPr>
        </p:nvSpPr>
        <p:spPr>
          <a:xfrm>
            <a:off x="457200" y="990600"/>
            <a:ext cx="8229600" cy="5334000"/>
          </a:xfrm>
        </p:spPr>
        <p:txBody>
          <a:bodyPr>
            <a:normAutofit fontScale="85000" lnSpcReduction="20000"/>
          </a:bodyPr>
          <a:lstStyle/>
          <a:p>
            <a:pPr marL="0" indent="0" algn="ctr">
              <a:buNone/>
            </a:pPr>
            <a:r>
              <a:rPr lang="sr-Latn-RS" dirty="0" smtClean="0"/>
              <a:t>2. </a:t>
            </a:r>
            <a:r>
              <a:rPr lang="en-US" b="1" dirty="0" smtClean="0"/>
              <a:t>NON-EPITHELIAL </a:t>
            </a:r>
            <a:r>
              <a:rPr lang="en-US" b="1" dirty="0"/>
              <a:t>1%</a:t>
            </a:r>
            <a:r>
              <a:rPr lang="en-US" dirty="0"/>
              <a:t> (originating from breast connective tissue) </a:t>
            </a:r>
            <a:endParaRPr lang="sr-Latn-RS" dirty="0" smtClean="0"/>
          </a:p>
          <a:p>
            <a:r>
              <a:rPr lang="en-US" dirty="0" smtClean="0"/>
              <a:t>Sarcomas</a:t>
            </a:r>
            <a:r>
              <a:rPr lang="en-US" dirty="0"/>
              <a:t>: </a:t>
            </a:r>
            <a:endParaRPr lang="sr-Latn-RS" dirty="0" smtClean="0"/>
          </a:p>
          <a:p>
            <a:pPr lvl="1"/>
            <a:r>
              <a:rPr lang="en-US" dirty="0" err="1" smtClean="0"/>
              <a:t>fibroleiomyosarcoma</a:t>
            </a:r>
            <a:r>
              <a:rPr lang="en-US" dirty="0" smtClean="0"/>
              <a:t> </a:t>
            </a:r>
            <a:endParaRPr lang="sr-Latn-RS" dirty="0" smtClean="0"/>
          </a:p>
          <a:p>
            <a:pPr lvl="1"/>
            <a:r>
              <a:rPr lang="en-US" dirty="0" err="1" smtClean="0"/>
              <a:t>histiocytosarcoma</a:t>
            </a:r>
            <a:r>
              <a:rPr lang="en-US" dirty="0" smtClean="0"/>
              <a:t> </a:t>
            </a:r>
            <a:endParaRPr lang="sr-Latn-RS" dirty="0" smtClean="0"/>
          </a:p>
          <a:p>
            <a:pPr lvl="1"/>
            <a:r>
              <a:rPr lang="en-US" dirty="0" err="1" smtClean="0"/>
              <a:t>liposarcoma</a:t>
            </a:r>
            <a:r>
              <a:rPr lang="en-US" dirty="0" smtClean="0"/>
              <a:t> </a:t>
            </a:r>
            <a:endParaRPr lang="sr-Latn-RS" dirty="0" smtClean="0"/>
          </a:p>
          <a:p>
            <a:pPr lvl="1"/>
            <a:r>
              <a:rPr lang="en-US" dirty="0" err="1" smtClean="0"/>
              <a:t>angiosarcoma</a:t>
            </a:r>
            <a:r>
              <a:rPr lang="en-US" dirty="0" smtClean="0"/>
              <a:t> </a:t>
            </a:r>
            <a:endParaRPr lang="sr-Latn-RS" dirty="0" smtClean="0"/>
          </a:p>
          <a:p>
            <a:pPr lvl="1"/>
            <a:r>
              <a:rPr lang="en-US" dirty="0" smtClean="0"/>
              <a:t>Systemic </a:t>
            </a:r>
            <a:r>
              <a:rPr lang="en-US" dirty="0"/>
              <a:t>diseases (lymphomas</a:t>
            </a:r>
            <a:r>
              <a:rPr lang="en-US" dirty="0" smtClean="0"/>
              <a:t>)</a:t>
            </a:r>
            <a:endParaRPr lang="sr-Latn-RS" dirty="0" smtClean="0"/>
          </a:p>
          <a:p>
            <a:pPr lvl="1"/>
            <a:endParaRPr lang="en-US" dirty="0"/>
          </a:p>
          <a:p>
            <a:pPr marL="0" indent="0">
              <a:buNone/>
            </a:pPr>
            <a:r>
              <a:rPr lang="en-US" dirty="0"/>
              <a:t>METASTASES from other malignancies 0.02%</a:t>
            </a:r>
          </a:p>
          <a:p>
            <a:r>
              <a:rPr lang="en-US" dirty="0"/>
              <a:t>very rare </a:t>
            </a:r>
            <a:endParaRPr lang="sr-Latn-RS" dirty="0" smtClean="0"/>
          </a:p>
          <a:p>
            <a:r>
              <a:rPr lang="en-US" dirty="0" smtClean="0"/>
              <a:t>kidney</a:t>
            </a:r>
            <a:r>
              <a:rPr lang="en-US" dirty="0"/>
              <a:t>, </a:t>
            </a:r>
            <a:endParaRPr lang="sr-Latn-RS" dirty="0" smtClean="0"/>
          </a:p>
          <a:p>
            <a:r>
              <a:rPr lang="en-US" dirty="0" smtClean="0"/>
              <a:t>vulva</a:t>
            </a:r>
            <a:r>
              <a:rPr lang="en-US" dirty="0"/>
              <a:t>, </a:t>
            </a:r>
            <a:endParaRPr lang="sr-Latn-RS" dirty="0" smtClean="0"/>
          </a:p>
          <a:p>
            <a:r>
              <a:rPr lang="en-US" dirty="0" smtClean="0"/>
              <a:t>stomach</a:t>
            </a:r>
            <a:r>
              <a:rPr lang="en-US" dirty="0"/>
              <a:t>, </a:t>
            </a:r>
            <a:endParaRPr lang="sr-Latn-RS" dirty="0" smtClean="0"/>
          </a:p>
          <a:p>
            <a:r>
              <a:rPr lang="en-US" dirty="0" smtClean="0"/>
              <a:t>osteosarcoma</a:t>
            </a:r>
            <a:r>
              <a:rPr lang="en-US" dirty="0"/>
              <a:t>, </a:t>
            </a:r>
            <a:endParaRPr lang="sr-Latn-RS" dirty="0" smtClean="0"/>
          </a:p>
          <a:p>
            <a:r>
              <a:rPr lang="en-US" dirty="0" smtClean="0"/>
              <a:t>melanoma</a:t>
            </a:r>
            <a:endParaRPr lang="en-US" dirty="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ctr"/>
            <a:r>
              <a:rPr lang="sr-Latn-RS" dirty="0" smtClean="0"/>
              <a:t>Anatomy</a:t>
            </a:r>
            <a:endParaRPr lang="en-US" dirty="0"/>
          </a:p>
        </p:txBody>
      </p:sp>
      <p:sp>
        <p:nvSpPr>
          <p:cNvPr id="3" name="Content Placeholder 2"/>
          <p:cNvSpPr>
            <a:spLocks noGrp="1"/>
          </p:cNvSpPr>
          <p:nvPr>
            <p:ph idx="1"/>
          </p:nvPr>
        </p:nvSpPr>
        <p:spPr>
          <a:xfrm>
            <a:off x="0" y="1219200"/>
            <a:ext cx="9144000" cy="5638800"/>
          </a:xfrm>
        </p:spPr>
        <p:txBody>
          <a:bodyPr>
            <a:normAutofit fontScale="92500" lnSpcReduction="10000"/>
          </a:bodyPr>
          <a:lstStyle/>
          <a:p>
            <a:r>
              <a:rPr lang="en-US" dirty="0"/>
              <a:t>The mammary gland is surrounded by two layers of superficial breast fascia: the </a:t>
            </a:r>
            <a:r>
              <a:rPr lang="en-US" dirty="0" smtClean="0"/>
              <a:t>pre</a:t>
            </a:r>
            <a:r>
              <a:rPr lang="sr-Latn-RS" dirty="0" smtClean="0"/>
              <a:t>glandular</a:t>
            </a:r>
            <a:r>
              <a:rPr lang="en-US" dirty="0" smtClean="0"/>
              <a:t> </a:t>
            </a:r>
            <a:r>
              <a:rPr lang="en-US" dirty="0"/>
              <a:t>and </a:t>
            </a:r>
            <a:r>
              <a:rPr lang="en-US" dirty="0" err="1"/>
              <a:t>retroglandular</a:t>
            </a:r>
            <a:r>
              <a:rPr lang="en-US" dirty="0"/>
              <a:t> </a:t>
            </a:r>
            <a:r>
              <a:rPr lang="en-US" dirty="0" smtClean="0"/>
              <a:t>fascia</a:t>
            </a:r>
            <a:endParaRPr lang="en-US" dirty="0"/>
          </a:p>
          <a:p>
            <a:endParaRPr lang="en-US" dirty="0"/>
          </a:p>
          <a:p>
            <a:r>
              <a:rPr lang="en-US" dirty="0"/>
              <a:t>The glandular tissue of the breast is composed of 15 to 20 lobes, separated by fibrous partitions called Cooper's </a:t>
            </a:r>
            <a:r>
              <a:rPr lang="en-US" dirty="0" smtClean="0"/>
              <a:t>ligaments</a:t>
            </a:r>
            <a:endParaRPr lang="en-US" dirty="0"/>
          </a:p>
          <a:p>
            <a:endParaRPr lang="en-US" dirty="0"/>
          </a:p>
          <a:p>
            <a:r>
              <a:rPr lang="en-US" dirty="0"/>
              <a:t>Each lobe terminates with lactiferous ducts that converge toward the </a:t>
            </a:r>
            <a:r>
              <a:rPr lang="en-US" dirty="0" smtClean="0"/>
              <a:t>nipple</a:t>
            </a:r>
            <a:endParaRPr lang="en-US" dirty="0"/>
          </a:p>
          <a:p>
            <a:endParaRPr lang="en-US" dirty="0"/>
          </a:p>
          <a:p>
            <a:r>
              <a:rPr lang="en-US" dirty="0"/>
              <a:t>Before entering the nipple, the lactiferous ducts have funnel-shaped expansions about 1 cm in length and 6 to 8 mm in width (sinus </a:t>
            </a:r>
            <a:r>
              <a:rPr lang="en-US" dirty="0" err="1"/>
              <a:t>lactiferi</a:t>
            </a:r>
            <a:r>
              <a:rPr lang="en-US" dirty="0" smtClean="0"/>
              <a:t>)</a:t>
            </a:r>
            <a:endParaRPr lang="en-US" dirty="0"/>
          </a:p>
          <a:p>
            <a:endParaRPr lang="en-US" dirty="0"/>
          </a:p>
          <a:p>
            <a:r>
              <a:rPr lang="en-US" dirty="0"/>
              <a:t>The ductal outlets culminate on the skin of the nipple and appear as small indentations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0" y="762000"/>
            <a:ext cx="9144000" cy="5562600"/>
          </a:xfrm>
        </p:spPr>
        <p:txBody>
          <a:bodyPr>
            <a:normAutofit fontScale="85000" lnSpcReduction="20000"/>
          </a:bodyPr>
          <a:lstStyle/>
          <a:p>
            <a:pPr marL="0" indent="0" algn="ctr">
              <a:buNone/>
            </a:pPr>
            <a:r>
              <a:rPr lang="en-US" b="1" dirty="0"/>
              <a:t>Breast Cancer Diagnosis </a:t>
            </a:r>
            <a:endParaRPr lang="sr-Latn-RS" b="1" dirty="0" smtClean="0"/>
          </a:p>
          <a:p>
            <a:pPr marL="0" indent="0" algn="ctr">
              <a:buNone/>
            </a:pPr>
            <a:endParaRPr lang="sr-Latn-RS" b="1" dirty="0" smtClean="0"/>
          </a:p>
          <a:p>
            <a:r>
              <a:rPr lang="en-US" dirty="0" smtClean="0"/>
              <a:t>Assessment </a:t>
            </a:r>
            <a:r>
              <a:rPr lang="en-US" dirty="0"/>
              <a:t>of local and regional extent </a:t>
            </a:r>
            <a:endParaRPr lang="sr-Latn-RS" dirty="0" smtClean="0"/>
          </a:p>
          <a:p>
            <a:r>
              <a:rPr lang="en-US" dirty="0" smtClean="0"/>
              <a:t>Assessment </a:t>
            </a:r>
            <a:r>
              <a:rPr lang="en-US" dirty="0"/>
              <a:t>of distant metastases </a:t>
            </a:r>
            <a:endParaRPr lang="sr-Latn-RS" dirty="0" smtClean="0"/>
          </a:p>
          <a:p>
            <a:r>
              <a:rPr lang="en-US" dirty="0" smtClean="0"/>
              <a:t>Presence </a:t>
            </a:r>
            <a:r>
              <a:rPr lang="en-US" dirty="0"/>
              <a:t>of a second primary tumor </a:t>
            </a:r>
            <a:endParaRPr lang="sr-Latn-RS" dirty="0" smtClean="0"/>
          </a:p>
          <a:p>
            <a:r>
              <a:rPr lang="en-US" dirty="0" smtClean="0"/>
              <a:t>Determination </a:t>
            </a:r>
            <a:r>
              <a:rPr lang="en-US" dirty="0"/>
              <a:t>of the initial treatment </a:t>
            </a:r>
            <a:r>
              <a:rPr lang="en-US" dirty="0" smtClean="0"/>
              <a:t>approach</a:t>
            </a:r>
            <a:endParaRPr lang="sr-Latn-RS" dirty="0" smtClean="0"/>
          </a:p>
          <a:p>
            <a:endParaRPr lang="en-US" dirty="0"/>
          </a:p>
          <a:p>
            <a:pPr marL="0" indent="0" algn="ctr">
              <a:buNone/>
            </a:pPr>
            <a:r>
              <a:rPr lang="en-US" b="1" dirty="0">
                <a:solidFill>
                  <a:srgbClr val="FF0000"/>
                </a:solidFill>
              </a:rPr>
              <a:t>The fundamental triad for establishing a correct diagnosis</a:t>
            </a:r>
            <a:r>
              <a:rPr lang="en-US" b="1" dirty="0" smtClean="0">
                <a:solidFill>
                  <a:srgbClr val="FF0000"/>
                </a:solidFill>
              </a:rPr>
              <a:t>:</a:t>
            </a:r>
            <a:endParaRPr lang="sr-Latn-RS" b="1" dirty="0" smtClean="0">
              <a:solidFill>
                <a:srgbClr val="FF0000"/>
              </a:solidFill>
            </a:endParaRPr>
          </a:p>
          <a:p>
            <a:pPr marL="0" indent="0" algn="ctr">
              <a:buNone/>
            </a:pPr>
            <a:endParaRPr lang="en-US" b="1" dirty="0">
              <a:solidFill>
                <a:srgbClr val="FF0000"/>
              </a:solidFill>
            </a:endParaRPr>
          </a:p>
          <a:p>
            <a:r>
              <a:rPr lang="en-US" dirty="0"/>
              <a:t>Clinical examination </a:t>
            </a:r>
            <a:endParaRPr lang="sr-Latn-RS" dirty="0" smtClean="0"/>
          </a:p>
          <a:p>
            <a:r>
              <a:rPr lang="en-US" dirty="0" smtClean="0"/>
              <a:t>Breast </a:t>
            </a:r>
            <a:r>
              <a:rPr lang="en-US" dirty="0"/>
              <a:t>ultrasound (up to age 40) or mammography (over age 40) </a:t>
            </a:r>
            <a:endParaRPr lang="sr-Latn-RS" dirty="0" smtClean="0"/>
          </a:p>
          <a:p>
            <a:r>
              <a:rPr lang="en-US" dirty="0" smtClean="0"/>
              <a:t>Biopsy </a:t>
            </a:r>
            <a:r>
              <a:rPr lang="en-US" dirty="0"/>
              <a:t>(FNA or CORE) with histopathological verification</a:t>
            </a:r>
          </a:p>
          <a:p>
            <a:endParaRPr lang="sr-Latn-RS" dirty="0" smtClean="0"/>
          </a:p>
          <a:p>
            <a:r>
              <a:rPr lang="en-US" dirty="0" smtClean="0"/>
              <a:t>Additional </a:t>
            </a:r>
            <a:r>
              <a:rPr lang="en-US" dirty="0"/>
              <a:t>diagnostics: chest radiography, skull X-ray, spine X-ray, pelvis X-ray, abdominal ultrasound, laboratory tests (basic and tumor markers – CA 15-3)</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pPr algn="ctr">
              <a:buNone/>
            </a:pPr>
            <a:r>
              <a:rPr lang="sr-Latn-RS" b="1" dirty="0" smtClean="0"/>
              <a:t>TNM class.</a:t>
            </a:r>
            <a:endParaRPr lang="en-US" b="1" dirty="0"/>
          </a:p>
        </p:txBody>
      </p:sp>
      <p:pic>
        <p:nvPicPr>
          <p:cNvPr id="4" name="Picture 3" descr="tnm-classification-of-breast-carcinoma-3-638.jpg"/>
          <p:cNvPicPr>
            <a:picLocks noChangeAspect="1"/>
          </p:cNvPicPr>
          <p:nvPr/>
        </p:nvPicPr>
        <p:blipFill>
          <a:blip r:embed="rId2" cstate="print"/>
          <a:stretch>
            <a:fillRect/>
          </a:stretch>
        </p:blipFill>
        <p:spPr>
          <a:xfrm>
            <a:off x="0" y="1524000"/>
            <a:ext cx="9144000" cy="5145292"/>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pic>
        <p:nvPicPr>
          <p:cNvPr id="4" name="Content Placeholder 3" descr="img_TNM_chart_570.jpg"/>
          <p:cNvPicPr>
            <a:picLocks noGrp="1" noChangeAspect="1"/>
          </p:cNvPicPr>
          <p:nvPr>
            <p:ph idx="1"/>
          </p:nvPr>
        </p:nvPicPr>
        <p:blipFill>
          <a:blip r:embed="rId2" cstate="print"/>
          <a:srcRect t="40000"/>
          <a:stretch>
            <a:fillRect/>
          </a:stretch>
        </p:blipFill>
        <p:spPr>
          <a:xfrm>
            <a:off x="609600" y="1143000"/>
            <a:ext cx="7772400" cy="5628854"/>
          </a:xfr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pPr algn="ctr">
              <a:buNone/>
            </a:pPr>
            <a:endParaRPr lang="sr-Latn-RS" dirty="0" smtClean="0">
              <a:solidFill>
                <a:srgbClr val="FF0000"/>
              </a:solidFill>
            </a:endParaRPr>
          </a:p>
          <a:p>
            <a:pPr algn="ctr">
              <a:buNone/>
            </a:pPr>
            <a:r>
              <a:rPr lang="en-US" dirty="0" smtClean="0">
                <a:solidFill>
                  <a:srgbClr val="FF0000"/>
                </a:solidFill>
              </a:rPr>
              <a:t>Breast </a:t>
            </a:r>
            <a:r>
              <a:rPr lang="en-US" dirty="0">
                <a:solidFill>
                  <a:srgbClr val="FF0000"/>
                </a:solidFill>
              </a:rPr>
              <a:t>Cancer Treatment is always multidisciplinary!</a:t>
            </a:r>
          </a:p>
          <a:p>
            <a:pPr algn="ctr">
              <a:buNone/>
            </a:pPr>
            <a:endParaRPr lang="en-US" dirty="0">
              <a:solidFill>
                <a:srgbClr val="FF0000"/>
              </a:solidFill>
            </a:endParaRPr>
          </a:p>
          <a:p>
            <a:r>
              <a:rPr lang="en-US" dirty="0"/>
              <a:t>Surgeon (breast-conserving and radical surgeries)</a:t>
            </a:r>
          </a:p>
          <a:p>
            <a:endParaRPr lang="en-US" dirty="0"/>
          </a:p>
          <a:p>
            <a:r>
              <a:rPr lang="en-US" dirty="0"/>
              <a:t>Medical oncologist (chemotherapy)</a:t>
            </a:r>
          </a:p>
          <a:p>
            <a:endParaRPr lang="en-US" dirty="0"/>
          </a:p>
          <a:p>
            <a:r>
              <a:rPr lang="en-US" dirty="0"/>
              <a:t>Radiation oncologist (radiation therapy)</a:t>
            </a:r>
            <a:r>
              <a:rPr lang="sr-Cyrl-RS" dirty="0" smtClean="0"/>
              <a:t> </a:t>
            </a:r>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fontScale="92500" lnSpcReduction="10000"/>
          </a:bodyPr>
          <a:lstStyle/>
          <a:p>
            <a:pPr algn="ctr">
              <a:buNone/>
            </a:pPr>
            <a:r>
              <a:rPr lang="sr-Cyrl-CS" b="1" dirty="0" smtClean="0">
                <a:cs typeface="Times New Roman" pitchFamily="18" charset="0"/>
              </a:rPr>
              <a:t>	</a:t>
            </a:r>
            <a:r>
              <a:rPr lang="en-US" b="1" dirty="0">
                <a:cs typeface="Times New Roman" pitchFamily="18" charset="0"/>
              </a:rPr>
              <a:t>Breast Cancer Surgery</a:t>
            </a:r>
          </a:p>
          <a:p>
            <a:pPr algn="ctr">
              <a:buNone/>
            </a:pPr>
            <a:endParaRPr lang="en-US" b="1" dirty="0">
              <a:cs typeface="Times New Roman" pitchFamily="18" charset="0"/>
            </a:endParaRPr>
          </a:p>
          <a:p>
            <a:pPr algn="ctr">
              <a:buNone/>
            </a:pPr>
            <a:r>
              <a:rPr lang="en-US" b="1" dirty="0">
                <a:cs typeface="Times New Roman" pitchFamily="18" charset="0"/>
              </a:rPr>
              <a:t>Breast Conservation Surgery (BCS)</a:t>
            </a:r>
          </a:p>
          <a:p>
            <a:pPr algn="ctr">
              <a:buNone/>
            </a:pPr>
            <a:endParaRPr lang="en-US" b="1" dirty="0">
              <a:cs typeface="Times New Roman" pitchFamily="18" charset="0"/>
            </a:endParaRPr>
          </a:p>
          <a:p>
            <a:r>
              <a:rPr lang="en-US" b="1" dirty="0" err="1">
                <a:cs typeface="Times New Roman" pitchFamily="18" charset="0"/>
              </a:rPr>
              <a:t>Tumorectomy</a:t>
            </a:r>
            <a:r>
              <a:rPr lang="en-US" dirty="0">
                <a:cs typeface="Times New Roman" pitchFamily="18" charset="0"/>
              </a:rPr>
              <a:t> - excision of a tumor </a:t>
            </a:r>
            <a:r>
              <a:rPr lang="en-US" dirty="0" smtClean="0">
                <a:cs typeface="Times New Roman" pitchFamily="18" charset="0"/>
              </a:rPr>
              <a:t>up </a:t>
            </a:r>
            <a:r>
              <a:rPr lang="en-US" dirty="0">
                <a:cs typeface="Times New Roman" pitchFamily="18" charset="0"/>
              </a:rPr>
              <a:t>to 1 cm </a:t>
            </a:r>
            <a:r>
              <a:rPr lang="sr-Latn-RS" dirty="0" smtClean="0">
                <a:cs typeface="Times New Roman" pitchFamily="18" charset="0"/>
              </a:rPr>
              <a:t>of</a:t>
            </a:r>
            <a:r>
              <a:rPr lang="en-US" dirty="0" smtClean="0">
                <a:cs typeface="Times New Roman" pitchFamily="18" charset="0"/>
              </a:rPr>
              <a:t> </a:t>
            </a:r>
            <a:r>
              <a:rPr lang="en-US" dirty="0">
                <a:cs typeface="Times New Roman" pitchFamily="18" charset="0"/>
              </a:rPr>
              <a:t>healthy tissue</a:t>
            </a:r>
          </a:p>
          <a:p>
            <a:r>
              <a:rPr lang="en-US" b="1" dirty="0" err="1">
                <a:cs typeface="Times New Roman" pitchFamily="18" charset="0"/>
              </a:rPr>
              <a:t>Segmentectomy</a:t>
            </a:r>
            <a:r>
              <a:rPr lang="en-US" dirty="0">
                <a:cs typeface="Times New Roman" pitchFamily="18" charset="0"/>
              </a:rPr>
              <a:t> - extended excision of the tumor along with surrounding tissue up to 2 cm from the tumor edge</a:t>
            </a:r>
          </a:p>
          <a:p>
            <a:r>
              <a:rPr lang="en-US" b="1" dirty="0" err="1">
                <a:cs typeface="Times New Roman" pitchFamily="18" charset="0"/>
              </a:rPr>
              <a:t>Quadrantectomy</a:t>
            </a:r>
            <a:r>
              <a:rPr lang="en-US" dirty="0">
                <a:cs typeface="Times New Roman" pitchFamily="18" charset="0"/>
              </a:rPr>
              <a:t> - resection of the tumor along with the tissue of an entire quadrant of the breast</a:t>
            </a:r>
          </a:p>
          <a:p>
            <a:r>
              <a:rPr lang="sr-Latn-RS" b="1" dirty="0" smtClean="0">
                <a:cs typeface="Times New Roman" pitchFamily="18" charset="0"/>
              </a:rPr>
              <a:t>Cone</a:t>
            </a:r>
            <a:r>
              <a:rPr lang="en-US" b="1" dirty="0" smtClean="0">
                <a:cs typeface="Times New Roman" pitchFamily="18" charset="0"/>
              </a:rPr>
              <a:t> </a:t>
            </a:r>
            <a:r>
              <a:rPr lang="en-US" b="1" dirty="0">
                <a:cs typeface="Times New Roman" pitchFamily="18" charset="0"/>
              </a:rPr>
              <a:t>Resection </a:t>
            </a:r>
            <a:r>
              <a:rPr lang="en-US" dirty="0">
                <a:cs typeface="Times New Roman" pitchFamily="18" charset="0"/>
              </a:rPr>
              <a:t>- cone-shaped excision of skin, nipple, and areola along with </a:t>
            </a:r>
            <a:r>
              <a:rPr lang="en-US" dirty="0" err="1">
                <a:cs typeface="Times New Roman" pitchFamily="18" charset="0"/>
              </a:rPr>
              <a:t>retroareolar</a:t>
            </a:r>
            <a:r>
              <a:rPr lang="en-US" dirty="0">
                <a:cs typeface="Times New Roman" pitchFamily="18" charset="0"/>
              </a:rPr>
              <a:t> tissue (for DCIS without invasion and Paget's disease)</a:t>
            </a:r>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normAutofit lnSpcReduction="10000"/>
          </a:bodyPr>
          <a:lstStyle/>
          <a:p>
            <a:pPr>
              <a:buNone/>
            </a:pPr>
            <a:r>
              <a:rPr lang="en-US" dirty="0"/>
              <a:t>Indications for BCS:</a:t>
            </a:r>
          </a:p>
          <a:p>
            <a:pPr>
              <a:buNone/>
            </a:pPr>
            <a:endParaRPr lang="en-US" dirty="0"/>
          </a:p>
          <a:p>
            <a:r>
              <a:rPr lang="en-US" dirty="0"/>
              <a:t>Non-palpable </a:t>
            </a:r>
            <a:r>
              <a:rPr lang="sr-Latn-RS" dirty="0" smtClean="0"/>
              <a:t>lesions</a:t>
            </a:r>
            <a:endParaRPr lang="en-US" dirty="0"/>
          </a:p>
          <a:p>
            <a:r>
              <a:rPr lang="en-US" dirty="0"/>
              <a:t>Tumors up to 2 cm in size</a:t>
            </a:r>
          </a:p>
          <a:p>
            <a:r>
              <a:rPr lang="en-US" dirty="0"/>
              <a:t>Uninvolved axillary lymph nodes (mandatory sentinel lymph node biopsy - SLNB)</a:t>
            </a:r>
          </a:p>
          <a:p>
            <a:r>
              <a:rPr lang="en-US" dirty="0"/>
              <a:t>Tumors larger than 2 cm in voluminous breasts - exceptional cases</a:t>
            </a:r>
          </a:p>
          <a:p>
            <a:r>
              <a:rPr lang="en-US" dirty="0"/>
              <a:t>Tumors larger than 2 cm after a good response to preoperative (</a:t>
            </a:r>
            <a:r>
              <a:rPr lang="en-US" dirty="0" err="1"/>
              <a:t>neoadjuvant</a:t>
            </a:r>
            <a:r>
              <a:rPr lang="en-US" dirty="0"/>
              <a:t>) systemic chemotherapy and achieving downsizing and </a:t>
            </a:r>
            <a:r>
              <a:rPr lang="en-US" dirty="0" err="1"/>
              <a:t>downstaging</a:t>
            </a:r>
            <a:endParaRPr lang="en-US" dirty="0"/>
          </a:p>
          <a:p>
            <a:r>
              <a:rPr lang="en-US" dirty="0"/>
              <a:t>When the patient refuses mastectomy</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283b769-984d-4b25-be11-bd122f4832c5.jpg"/>
          <p:cNvPicPr>
            <a:picLocks noGrp="1" noChangeAspect="1"/>
          </p:cNvPicPr>
          <p:nvPr>
            <p:ph idx="1"/>
          </p:nvPr>
        </p:nvPicPr>
        <p:blipFill>
          <a:blip r:embed="rId2" cstate="print"/>
          <a:srcRect b="5882"/>
          <a:stretch>
            <a:fillRect/>
          </a:stretch>
        </p:blipFill>
        <p:spPr>
          <a:xfrm>
            <a:off x="1524000" y="0"/>
            <a:ext cx="5749665" cy="3352800"/>
          </a:xfrm>
        </p:spPr>
      </p:pic>
      <p:pic>
        <p:nvPicPr>
          <p:cNvPr id="5" name="Picture 4" descr="Lumpectomy_02.jpg"/>
          <p:cNvPicPr>
            <a:picLocks noChangeAspect="1"/>
          </p:cNvPicPr>
          <p:nvPr/>
        </p:nvPicPr>
        <p:blipFill>
          <a:blip r:embed="rId3" cstate="print"/>
          <a:stretch>
            <a:fillRect/>
          </a:stretch>
        </p:blipFill>
        <p:spPr>
          <a:xfrm>
            <a:off x="152400" y="3505200"/>
            <a:ext cx="4267200" cy="3200400"/>
          </a:xfrm>
          <a:prstGeom prst="rect">
            <a:avLst/>
          </a:prstGeom>
        </p:spPr>
      </p:pic>
      <p:pic>
        <p:nvPicPr>
          <p:cNvPr id="6" name="Picture 5" descr="edges.png"/>
          <p:cNvPicPr>
            <a:picLocks noChangeAspect="1"/>
          </p:cNvPicPr>
          <p:nvPr/>
        </p:nvPicPr>
        <p:blipFill>
          <a:blip r:embed="rId4" cstate="print"/>
          <a:stretch>
            <a:fillRect/>
          </a:stretch>
        </p:blipFill>
        <p:spPr>
          <a:xfrm>
            <a:off x="4572000" y="3657600"/>
            <a:ext cx="4386285" cy="2590800"/>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pPr algn="ctr">
              <a:buNone/>
            </a:pPr>
            <a:r>
              <a:rPr lang="en-US" b="1" dirty="0" smtClean="0">
                <a:cs typeface="Times New Roman" pitchFamily="18" charset="0"/>
              </a:rPr>
              <a:t>Mu</a:t>
            </a:r>
            <a:r>
              <a:rPr lang="sr-Latn-RS" b="1" dirty="0" smtClean="0">
                <a:cs typeface="Times New Roman" pitchFamily="18" charset="0"/>
              </a:rPr>
              <a:t>tilant</a:t>
            </a:r>
            <a:r>
              <a:rPr lang="en-US" b="1" dirty="0" smtClean="0">
                <a:cs typeface="Times New Roman" pitchFamily="18" charset="0"/>
              </a:rPr>
              <a:t> </a:t>
            </a:r>
            <a:r>
              <a:rPr lang="en-US" b="1" dirty="0">
                <a:cs typeface="Times New Roman" pitchFamily="18" charset="0"/>
              </a:rPr>
              <a:t>surgery:</a:t>
            </a:r>
          </a:p>
          <a:p>
            <a:pPr algn="ctr">
              <a:buNone/>
            </a:pPr>
            <a:endParaRPr lang="en-US" dirty="0">
              <a:cs typeface="Times New Roman" pitchFamily="18" charset="0"/>
            </a:endParaRPr>
          </a:p>
          <a:p>
            <a:r>
              <a:rPr lang="en-US" dirty="0">
                <a:cs typeface="Times New Roman" pitchFamily="18" charset="0"/>
              </a:rPr>
              <a:t>Radical mastectomy according to Halsted</a:t>
            </a:r>
          </a:p>
          <a:p>
            <a:r>
              <a:rPr lang="en-US" dirty="0">
                <a:cs typeface="Times New Roman" pitchFamily="18" charset="0"/>
              </a:rPr>
              <a:t>Extended radical mastectomy according to Urban</a:t>
            </a:r>
          </a:p>
          <a:p>
            <a:pPr algn="ctr">
              <a:buNone/>
            </a:pPr>
            <a:endParaRPr lang="en-US" dirty="0">
              <a:cs typeface="Times New Roman" pitchFamily="18" charset="0"/>
            </a:endParaRPr>
          </a:p>
          <a:p>
            <a:r>
              <a:rPr lang="en-US" dirty="0">
                <a:cs typeface="Times New Roman" pitchFamily="18" charset="0"/>
              </a:rPr>
              <a:t>Modified radical mastectomy (</a:t>
            </a:r>
            <a:r>
              <a:rPr lang="en-US" dirty="0" smtClean="0">
                <a:cs typeface="Times New Roman" pitchFamily="18" charset="0"/>
              </a:rPr>
              <a:t>MRM)</a:t>
            </a:r>
            <a:endParaRPr lang="sr-Latn-RS" dirty="0" smtClean="0">
              <a:cs typeface="Times New Roman" pitchFamily="18" charset="0"/>
            </a:endParaRPr>
          </a:p>
          <a:p>
            <a:pPr lvl="1"/>
            <a:r>
              <a:rPr lang="en-US" dirty="0" smtClean="0">
                <a:cs typeface="Times New Roman" pitchFamily="18" charset="0"/>
              </a:rPr>
              <a:t>Complete </a:t>
            </a:r>
            <a:r>
              <a:rPr lang="en-US" dirty="0">
                <a:cs typeface="Times New Roman" pitchFamily="18" charset="0"/>
              </a:rPr>
              <a:t>removal of the </a:t>
            </a:r>
            <a:r>
              <a:rPr lang="en-US" dirty="0" smtClean="0">
                <a:cs typeface="Times New Roman" pitchFamily="18" charset="0"/>
              </a:rPr>
              <a:t>breast</a:t>
            </a:r>
            <a:endParaRPr lang="sr-Latn-RS" dirty="0" smtClean="0">
              <a:cs typeface="Times New Roman" pitchFamily="18" charset="0"/>
            </a:endParaRPr>
          </a:p>
          <a:p>
            <a:pPr lvl="1"/>
            <a:r>
              <a:rPr lang="en-US" dirty="0" smtClean="0">
                <a:cs typeface="Times New Roman" pitchFamily="18" charset="0"/>
              </a:rPr>
              <a:t>Dissection </a:t>
            </a:r>
            <a:r>
              <a:rPr lang="en-US" dirty="0">
                <a:cs typeface="Times New Roman" pitchFamily="18" charset="0"/>
              </a:rPr>
              <a:t>of the </a:t>
            </a:r>
            <a:r>
              <a:rPr lang="en-US" dirty="0" smtClean="0">
                <a:cs typeface="Times New Roman" pitchFamily="18" charset="0"/>
              </a:rPr>
              <a:t>axilla</a:t>
            </a:r>
            <a:endParaRPr lang="sr-Latn-RS" dirty="0" smtClean="0">
              <a:cs typeface="Times New Roman" pitchFamily="18" charset="0"/>
            </a:endParaRPr>
          </a:p>
          <a:p>
            <a:pPr marL="393192" lvl="1" indent="0">
              <a:buNone/>
            </a:pPr>
            <a:endParaRPr lang="sr-Latn-RS" dirty="0" smtClean="0">
              <a:cs typeface="Times New Roman" pitchFamily="18" charset="0"/>
            </a:endParaRPr>
          </a:p>
          <a:p>
            <a:r>
              <a:rPr lang="en-US" dirty="0" smtClean="0">
                <a:cs typeface="Times New Roman" pitchFamily="18" charset="0"/>
              </a:rPr>
              <a:t>Simple </a:t>
            </a:r>
            <a:r>
              <a:rPr lang="en-US" dirty="0">
                <a:cs typeface="Times New Roman" pitchFamily="18" charset="0"/>
              </a:rPr>
              <a:t>mastectomy</a:t>
            </a: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pPr algn="ctr"/>
            <a:r>
              <a:rPr lang="sr-Latn-RS" dirty="0"/>
              <a:t>Breast Cancer</a:t>
            </a:r>
            <a:endParaRPr lang="en-US" dirty="0"/>
          </a:p>
        </p:txBody>
      </p:sp>
      <p:sp>
        <p:nvSpPr>
          <p:cNvPr id="3" name="Content Placeholder 2"/>
          <p:cNvSpPr>
            <a:spLocks noGrp="1"/>
          </p:cNvSpPr>
          <p:nvPr>
            <p:ph idx="1"/>
          </p:nvPr>
        </p:nvSpPr>
        <p:spPr>
          <a:xfrm>
            <a:off x="457200" y="990600"/>
            <a:ext cx="8229600" cy="5334000"/>
          </a:xfrm>
        </p:spPr>
        <p:txBody>
          <a:bodyPr/>
          <a:lstStyle/>
          <a:p>
            <a:pPr>
              <a:buNone/>
            </a:pPr>
            <a:r>
              <a:rPr lang="en-US" dirty="0"/>
              <a:t>Indications for mastectomy:</a:t>
            </a:r>
          </a:p>
          <a:p>
            <a:pPr>
              <a:buNone/>
            </a:pPr>
            <a:endParaRPr lang="en-US" dirty="0"/>
          </a:p>
          <a:p>
            <a:r>
              <a:rPr lang="en-US" dirty="0"/>
              <a:t>Contraindication for breast-conserving surgery</a:t>
            </a:r>
          </a:p>
          <a:p>
            <a:r>
              <a:rPr lang="en-US" dirty="0"/>
              <a:t>Poor response to preoperative (</a:t>
            </a:r>
            <a:r>
              <a:rPr lang="en-US" dirty="0" err="1"/>
              <a:t>neoadjuvant</a:t>
            </a:r>
            <a:r>
              <a:rPr lang="en-US" dirty="0"/>
              <a:t>) systemic chemotherapy</a:t>
            </a:r>
          </a:p>
          <a:p>
            <a:r>
              <a:rPr lang="en-US" dirty="0"/>
              <a:t>Diffuse </a:t>
            </a:r>
            <a:r>
              <a:rPr lang="en-US" dirty="0" err="1"/>
              <a:t>multicentric</a:t>
            </a:r>
            <a:r>
              <a:rPr lang="en-US" dirty="0"/>
              <a:t> carcinoma</a:t>
            </a:r>
          </a:p>
          <a:p>
            <a:r>
              <a:rPr lang="en-US" dirty="0"/>
              <a:t>Pregnancy</a:t>
            </a:r>
          </a:p>
          <a:p>
            <a:r>
              <a:rPr lang="en-US" dirty="0"/>
              <a:t>Inflammatory breast carcinoma (after </a:t>
            </a:r>
            <a:r>
              <a:rPr lang="en-US" dirty="0" err="1"/>
              <a:t>neoadjuvant</a:t>
            </a:r>
            <a:r>
              <a:rPr lang="en-US" dirty="0"/>
              <a:t> therapy)</a:t>
            </a:r>
          </a:p>
          <a:p>
            <a:r>
              <a:rPr lang="en-US" dirty="0"/>
              <a:t>Patient's preference for breast removal</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2-FF1-5.gif.png"/>
          <p:cNvPicPr>
            <a:picLocks noGrp="1" noChangeAspect="1"/>
          </p:cNvPicPr>
          <p:nvPr>
            <p:ph idx="1"/>
          </p:nvPr>
        </p:nvPicPr>
        <p:blipFill>
          <a:blip r:embed="rId2" cstate="print"/>
          <a:stretch>
            <a:fillRect/>
          </a:stretch>
        </p:blipFill>
        <p:spPr>
          <a:xfrm>
            <a:off x="1295400" y="228600"/>
            <a:ext cx="6213734" cy="2895600"/>
          </a:xfrm>
        </p:spPr>
      </p:pic>
      <p:pic>
        <p:nvPicPr>
          <p:cNvPr id="7" name="Picture 6" descr="IMG-3f1033610983a06d09000aeb6a83e9c6-V.jpg"/>
          <p:cNvPicPr>
            <a:picLocks noChangeAspect="1"/>
          </p:cNvPicPr>
          <p:nvPr/>
        </p:nvPicPr>
        <p:blipFill>
          <a:blip r:embed="rId3" cstate="print"/>
          <a:srcRect t="37778" b="4444"/>
          <a:stretch>
            <a:fillRect/>
          </a:stretch>
        </p:blipFill>
        <p:spPr>
          <a:xfrm>
            <a:off x="914400" y="3429000"/>
            <a:ext cx="7239000" cy="31369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23908</TotalTime>
  <Words>4874</Words>
  <Application>Microsoft Office PowerPoint</Application>
  <PresentationFormat>On-screen Show (4:3)</PresentationFormat>
  <Paragraphs>819</Paragraphs>
  <Slides>107</Slides>
  <Notes>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107</vt:i4>
      </vt:variant>
    </vt:vector>
  </HeadingPairs>
  <TitlesOfParts>
    <vt:vector size="114" baseType="lpstr">
      <vt:lpstr>Algerian</vt:lpstr>
      <vt:lpstr>Arial</vt:lpstr>
      <vt:lpstr>Calibri</vt:lpstr>
      <vt:lpstr>Constantia</vt:lpstr>
      <vt:lpstr>Times New Roman</vt:lpstr>
      <vt:lpstr>Wingdings 2</vt:lpstr>
      <vt:lpstr>Flow</vt:lpstr>
      <vt:lpstr>Breast Surgery</vt:lpstr>
      <vt:lpstr>Breast</vt:lpstr>
      <vt:lpstr>Breast</vt:lpstr>
      <vt:lpstr>Embriology</vt:lpstr>
      <vt:lpstr>Embriology</vt:lpstr>
      <vt:lpstr>Anatomy</vt:lpstr>
      <vt:lpstr>Anatomy</vt:lpstr>
      <vt:lpstr>Anatomy</vt:lpstr>
      <vt:lpstr>Anatomy</vt:lpstr>
      <vt:lpstr>Anatomy</vt:lpstr>
      <vt:lpstr>Anatomy - External Appearance of the Breast</vt:lpstr>
      <vt:lpstr>Anatomy - External Appearance of the Breast</vt:lpstr>
      <vt:lpstr>Anatomy - External Appearance of the Breast</vt:lpstr>
      <vt:lpstr>Anatomy - External Appearance of the Breast</vt:lpstr>
      <vt:lpstr>Anatomy - External Appearance of the Breast</vt:lpstr>
      <vt:lpstr>Anatomy - Division of the Breast by Regions</vt:lpstr>
      <vt:lpstr>Anatomy - Blood Vessels of the Breast</vt:lpstr>
      <vt:lpstr>Arterial Vascularization</vt:lpstr>
      <vt:lpstr>Arterial Vascularization</vt:lpstr>
      <vt:lpstr>Venous Circulation</vt:lpstr>
      <vt:lpstr>Venous Circulation</vt:lpstr>
      <vt:lpstr>Breast Lymphatics</vt:lpstr>
      <vt:lpstr>Breast Lymphatics</vt:lpstr>
      <vt:lpstr>PowerPoint Presentation</vt:lpstr>
      <vt:lpstr>Axilla</vt:lpstr>
      <vt:lpstr>Axilla</vt:lpstr>
      <vt:lpstr>Physiology</vt:lpstr>
      <vt:lpstr>Physiology</vt:lpstr>
      <vt:lpstr>Breast examination</vt:lpstr>
      <vt:lpstr>Breast examination</vt:lpstr>
      <vt:lpstr>Breast examination</vt:lpstr>
      <vt:lpstr>Breast examination</vt:lpstr>
      <vt:lpstr>Breast examination</vt:lpstr>
      <vt:lpstr>PowerPoint Presentation</vt:lpstr>
      <vt:lpstr>PowerPoint Presentation</vt:lpstr>
      <vt:lpstr>PowerPoint Presentation</vt:lpstr>
      <vt:lpstr>Breast examination</vt:lpstr>
      <vt:lpstr>PowerPoint Presentation</vt:lpstr>
      <vt:lpstr>Breast examination</vt:lpstr>
      <vt:lpstr>Breast examination</vt:lpstr>
      <vt:lpstr>Breast examination</vt:lpstr>
      <vt:lpstr>PowerPoint Presentation</vt:lpstr>
      <vt:lpstr>Diagnostics</vt:lpstr>
      <vt:lpstr>Diagnostics</vt:lpstr>
      <vt:lpstr>PowerPoint Presentation</vt:lpstr>
      <vt:lpstr>Diagnostics</vt:lpstr>
      <vt:lpstr>Diagnostics</vt:lpstr>
      <vt:lpstr>Diagnostics</vt:lpstr>
      <vt:lpstr>Diagnostics</vt:lpstr>
      <vt:lpstr>PowerPoint Presentation</vt:lpstr>
      <vt:lpstr>Diagnostics </vt:lpstr>
      <vt:lpstr>PowerPoint Presentation</vt:lpstr>
      <vt:lpstr>Biopsy of the breast</vt:lpstr>
      <vt:lpstr>Breast Anomalies</vt:lpstr>
      <vt:lpstr>Breast Anomalies</vt:lpstr>
      <vt:lpstr>Benign Breast Diseases</vt:lpstr>
      <vt:lpstr>PowerPoint Presentation</vt:lpstr>
      <vt:lpstr>Inflammatory Breast Diseases</vt:lpstr>
      <vt:lpstr>PowerPoint Presentation</vt:lpstr>
      <vt:lpstr>PowerPoint Presentation</vt:lpstr>
      <vt:lpstr>PowerPoint Presentation</vt:lpstr>
      <vt:lpstr>PowerPoint Presentation</vt:lpstr>
      <vt:lpstr>PowerPoint Presentation</vt:lpstr>
      <vt:lpstr>Fibrocystic Breast Disease  (Breast Dysplasia)</vt:lpstr>
      <vt:lpstr>Fibrocystic Breast Disease</vt:lpstr>
      <vt:lpstr>Fibrocystic Breast Disease</vt:lpstr>
      <vt:lpstr>PowerPoint Presentation</vt:lpstr>
      <vt:lpstr>PowerPoint Presentation</vt:lpstr>
      <vt:lpstr>PowerPoint Presentation</vt:lpstr>
      <vt:lpstr>PowerPoint Presentation</vt:lpstr>
      <vt:lpstr>Fibrocystic Breast Disease</vt:lpstr>
      <vt:lpstr>Fibrocystic Breast Disease</vt:lpstr>
      <vt:lpstr>Benign Breast Tumors</vt:lpstr>
      <vt:lpstr>Benign Breast Tumors</vt:lpstr>
      <vt:lpstr>PowerPoint Presentation</vt:lpstr>
      <vt:lpstr>Breast Cancer</vt:lpstr>
      <vt:lpstr>Breast Cancer</vt:lpstr>
      <vt:lpstr>Breast Cancer</vt:lpstr>
      <vt:lpstr>Breast Cancer</vt:lpstr>
      <vt:lpstr>Breast Cancer</vt:lpstr>
      <vt:lpstr>Breast Cancer</vt:lpstr>
      <vt:lpstr>Breast Cancer</vt:lpstr>
      <vt:lpstr>Breast Cancer</vt:lpstr>
      <vt:lpstr>Breast Cancer</vt:lpstr>
      <vt:lpstr>Classification of breast malignant tumors</vt:lpstr>
      <vt:lpstr>PowerPoint Presentation</vt:lpstr>
      <vt:lpstr>PowerPoint Presentation</vt:lpstr>
      <vt:lpstr>PowerPoint Presentation</vt:lpstr>
      <vt:lpstr>PowerPoint Presentation</vt:lpstr>
      <vt:lpstr>Breast Cancer</vt:lpstr>
      <vt:lpstr>Breast Cancer</vt:lpstr>
      <vt:lpstr>Breast Cancer</vt:lpstr>
      <vt:lpstr>Breast Cancer</vt:lpstr>
      <vt:lpstr>Breast Cancer</vt:lpstr>
      <vt:lpstr>Breast Cancer</vt:lpstr>
      <vt:lpstr>PowerPoint Presentation</vt:lpstr>
      <vt:lpstr>Breast Cancer</vt:lpstr>
      <vt:lpstr>Breast Cancer</vt:lpstr>
      <vt:lpstr>PowerPoint Presentation</vt:lpstr>
      <vt:lpstr>Axilla</vt:lpstr>
      <vt:lpstr>PowerPoint Presentation</vt:lpstr>
      <vt:lpstr>PowerPoint Presentation</vt:lpstr>
      <vt:lpstr>Axillary staging today?</vt:lpstr>
      <vt:lpstr>SLNB</vt:lpstr>
      <vt:lpstr>Breast Cancer</vt:lpstr>
      <vt:lpstr>Metastatic Breast Cancer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Хирургија дојке</dc:title>
  <dc:creator>Marko Spasić</dc:creator>
  <cp:lastModifiedBy>MARKO</cp:lastModifiedBy>
  <cp:revision>284</cp:revision>
  <dcterms:created xsi:type="dcterms:W3CDTF">2006-08-16T00:00:00Z</dcterms:created>
  <dcterms:modified xsi:type="dcterms:W3CDTF">2023-09-10T19:57:33Z</dcterms:modified>
</cp:coreProperties>
</file>